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DM Sans" panose="020B0604020202020204" charset="0"/>
      <p:bold r:id="rId24"/>
      <p:boldItalic r:id="rId25"/>
    </p:embeddedFont>
    <p:embeddedFont>
      <p:font typeface="Roboto" panose="02000000000000000000" pitchFamily="2" charset="0"/>
      <p:regular r:id="rId26"/>
      <p:bold r:id="rId27"/>
      <p:boldItalic r:id="rId28"/>
    </p:embeddedFont>
    <p:embeddedFont>
      <p:font typeface="Sanchez" panose="020B0604020202020204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i7+NtRZeoTbnsEBKPBK9Bu1bK3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--Calculate the difference in days via datediff and find the avg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--group by the employees_ID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--Select the min from the view to obtain smallest latency</a:t>
            </a:r>
            <a:endParaRPr/>
          </a:p>
        </p:txBody>
      </p:sp>
      <p:sp>
        <p:nvSpPr>
          <p:cNvPr id="256" name="Google Shape;2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--comparison done to be done by sales(which consider to be count(order_ID)) per month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--create view for per month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--Comparison with previous months with month-1 and previous month-2 </a:t>
            </a:r>
            <a:endParaRPr/>
          </a:p>
        </p:txBody>
      </p:sp>
      <p:sp>
        <p:nvSpPr>
          <p:cNvPr id="335" name="Google Shape;33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fd267d8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9fd267d8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6b8ecf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a6b8ecf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a6b8ecf41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a6b8ecf41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3585379" y="4868667"/>
            <a:ext cx="10724299" cy="4593535"/>
            <a:chOff x="0" y="0"/>
            <a:chExt cx="14299066" cy="6124714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14299066" cy="6124714"/>
            </a:xfrm>
            <a:custGeom>
              <a:avLst/>
              <a:gdLst/>
              <a:ahLst/>
              <a:cxnLst/>
              <a:rect l="l" t="t" r="r" b="b"/>
              <a:pathLst>
                <a:path w="15455252" h="6619942" extrusionOk="0">
                  <a:moveTo>
                    <a:pt x="15150452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315142"/>
                  </a:lnTo>
                  <a:cubicBezTo>
                    <a:pt x="0" y="6484052"/>
                    <a:pt x="135890" y="6619942"/>
                    <a:pt x="304800" y="6619942"/>
                  </a:cubicBezTo>
                  <a:lnTo>
                    <a:pt x="15150452" y="6619942"/>
                  </a:lnTo>
                  <a:cubicBezTo>
                    <a:pt x="15319361" y="6619942"/>
                    <a:pt x="15455252" y="6484052"/>
                    <a:pt x="15455252" y="6315142"/>
                  </a:cubicBezTo>
                  <a:lnTo>
                    <a:pt x="15455252" y="304800"/>
                  </a:lnTo>
                  <a:cubicBezTo>
                    <a:pt x="15455252" y="135890"/>
                    <a:pt x="15319361" y="0"/>
                    <a:pt x="15150452" y="0"/>
                  </a:cubicBezTo>
                  <a:close/>
                </a:path>
              </a:pathLst>
            </a:custGeom>
            <a:solidFill>
              <a:srgbClr val="EDF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 txBox="1"/>
            <p:nvPr/>
          </p:nvSpPr>
          <p:spPr>
            <a:xfrm>
              <a:off x="1491621" y="781369"/>
              <a:ext cx="11466729" cy="4021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7" name="Google Shape;87;p1"/>
          <p:cNvSpPr txBox="1"/>
          <p:nvPr/>
        </p:nvSpPr>
        <p:spPr>
          <a:xfrm>
            <a:off x="4374450" y="2145925"/>
            <a:ext cx="9539100" cy="3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CZ2007 Intro to Databases</a:t>
            </a:r>
            <a:endParaRPr sz="4800" b="1">
              <a:solidFill>
                <a:srgbClr val="100F0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88" name="Google Shape;88;p1"/>
          <p:cNvGrpSpPr/>
          <p:nvPr/>
        </p:nvGrpSpPr>
        <p:grpSpPr>
          <a:xfrm>
            <a:off x="3585379" y="3195245"/>
            <a:ext cx="11091859" cy="1992083"/>
            <a:chOff x="0" y="0"/>
            <a:chExt cx="14789145" cy="2656110"/>
          </a:xfrm>
        </p:grpSpPr>
        <p:sp>
          <p:nvSpPr>
            <p:cNvPr id="89" name="Google Shape;89;p1"/>
            <p:cNvSpPr/>
            <p:nvPr/>
          </p:nvSpPr>
          <p:spPr>
            <a:xfrm>
              <a:off x="0" y="0"/>
              <a:ext cx="14789145" cy="2656110"/>
            </a:xfrm>
            <a:custGeom>
              <a:avLst/>
              <a:gdLst/>
              <a:ahLst/>
              <a:cxnLst/>
              <a:rect l="l" t="t" r="r" b="b"/>
              <a:pathLst>
                <a:path w="26370006" h="4736017" extrusionOk="0">
                  <a:moveTo>
                    <a:pt x="25747706" y="4165787"/>
                  </a:moveTo>
                  <a:cubicBezTo>
                    <a:pt x="25747706" y="4159437"/>
                    <a:pt x="25748976" y="4154357"/>
                    <a:pt x="25748976" y="4146737"/>
                  </a:cubicBezTo>
                  <a:lnTo>
                    <a:pt x="25748976" y="490220"/>
                  </a:lnTo>
                  <a:cubicBezTo>
                    <a:pt x="25748976" y="220980"/>
                    <a:pt x="25539426" y="0"/>
                    <a:pt x="25282886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4146737"/>
                  </a:lnTo>
                  <a:cubicBezTo>
                    <a:pt x="0" y="4415977"/>
                    <a:pt x="209550" y="4636957"/>
                    <a:pt x="466090" y="4636957"/>
                  </a:cubicBezTo>
                  <a:lnTo>
                    <a:pt x="25281615" y="4636957"/>
                  </a:lnTo>
                  <a:cubicBezTo>
                    <a:pt x="25394645" y="4636957"/>
                    <a:pt x="25498785" y="4593777"/>
                    <a:pt x="25578795" y="4523927"/>
                  </a:cubicBezTo>
                  <a:cubicBezTo>
                    <a:pt x="25709606" y="4595047"/>
                    <a:pt x="26022024" y="4736017"/>
                    <a:pt x="26368735" y="4529007"/>
                  </a:cubicBezTo>
                  <a:cubicBezTo>
                    <a:pt x="26370006" y="4529007"/>
                    <a:pt x="26057585" y="4530277"/>
                    <a:pt x="25747706" y="4165787"/>
                  </a:cubicBezTo>
                  <a:lnTo>
                    <a:pt x="25747706" y="4165787"/>
                  </a:lnTo>
                  <a:close/>
                </a:path>
              </a:pathLst>
            </a:custGeom>
            <a:solidFill>
              <a:srgbClr val="43C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 txBox="1"/>
            <p:nvPr/>
          </p:nvSpPr>
          <p:spPr>
            <a:xfrm>
              <a:off x="1643974" y="349011"/>
              <a:ext cx="11501197" cy="20073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399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Lab Project</a:t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7"/>
          <p:cNvSpPr/>
          <p:nvPr/>
        </p:nvSpPr>
        <p:spPr>
          <a:xfrm>
            <a:off x="514950" y="863787"/>
            <a:ext cx="17258100" cy="7620253"/>
          </a:xfrm>
          <a:custGeom>
            <a:avLst/>
            <a:gdLst/>
            <a:ahLst/>
            <a:cxnLst/>
            <a:rect l="l" t="t" r="r" b="b"/>
            <a:pathLst>
              <a:path w="24871394" h="10981876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10677076"/>
                </a:lnTo>
                <a:cubicBezTo>
                  <a:pt x="0" y="10845986"/>
                  <a:pt x="135890" y="10981876"/>
                  <a:pt x="304800" y="10981876"/>
                </a:cubicBezTo>
                <a:lnTo>
                  <a:pt x="24566594" y="10981876"/>
                </a:lnTo>
                <a:cubicBezTo>
                  <a:pt x="24735504" y="10981876"/>
                  <a:pt x="24871394" y="10845986"/>
                  <a:pt x="24871394" y="10677076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7"/>
          <p:cNvGrpSpPr/>
          <p:nvPr/>
        </p:nvGrpSpPr>
        <p:grpSpPr>
          <a:xfrm>
            <a:off x="1028701" y="1276606"/>
            <a:ext cx="6734005" cy="2645118"/>
            <a:chOff x="0" y="0"/>
            <a:chExt cx="7744687" cy="3333902"/>
          </a:xfrm>
        </p:grpSpPr>
        <p:sp>
          <p:nvSpPr>
            <p:cNvPr id="260" name="Google Shape;260;p7"/>
            <p:cNvSpPr/>
            <p:nvPr/>
          </p:nvSpPr>
          <p:spPr>
            <a:xfrm>
              <a:off x="0" y="0"/>
              <a:ext cx="7744687" cy="3333902"/>
            </a:xfrm>
            <a:custGeom>
              <a:avLst/>
              <a:gdLst/>
              <a:ahLst/>
              <a:cxnLst/>
              <a:rect l="l" t="t" r="r" b="b"/>
              <a:pathLst>
                <a:path w="31720135" h="13654759" extrusionOk="0">
                  <a:moveTo>
                    <a:pt x="31097835" y="13084528"/>
                  </a:moveTo>
                  <a:cubicBezTo>
                    <a:pt x="31097835" y="13078178"/>
                    <a:pt x="31099106" y="13073098"/>
                    <a:pt x="31099106" y="13065478"/>
                  </a:cubicBezTo>
                  <a:lnTo>
                    <a:pt x="31099106" y="490220"/>
                  </a:lnTo>
                  <a:cubicBezTo>
                    <a:pt x="31099106" y="220980"/>
                    <a:pt x="30889556" y="0"/>
                    <a:pt x="30633017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3065478"/>
                  </a:lnTo>
                  <a:cubicBezTo>
                    <a:pt x="0" y="13334718"/>
                    <a:pt x="209550" y="13555698"/>
                    <a:pt x="466090" y="13555698"/>
                  </a:cubicBezTo>
                  <a:lnTo>
                    <a:pt x="30631746" y="13555698"/>
                  </a:lnTo>
                  <a:cubicBezTo>
                    <a:pt x="30744775" y="13555698"/>
                    <a:pt x="30848917" y="13512518"/>
                    <a:pt x="30928925" y="13442668"/>
                  </a:cubicBezTo>
                  <a:cubicBezTo>
                    <a:pt x="31059735" y="13513789"/>
                    <a:pt x="31372156" y="13654759"/>
                    <a:pt x="31718867" y="13447748"/>
                  </a:cubicBezTo>
                  <a:cubicBezTo>
                    <a:pt x="31720135" y="13447748"/>
                    <a:pt x="31407717" y="13449019"/>
                    <a:pt x="31097835" y="13084528"/>
                  </a:cubicBezTo>
                  <a:lnTo>
                    <a:pt x="31097835" y="13084528"/>
                  </a:lnTo>
                  <a:close/>
                </a:path>
              </a:pathLst>
            </a:custGeom>
            <a:solidFill>
              <a:srgbClr val="FFB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7"/>
            <p:cNvSpPr txBox="1"/>
            <p:nvPr/>
          </p:nvSpPr>
          <p:spPr>
            <a:xfrm>
              <a:off x="1212204" y="157823"/>
              <a:ext cx="6176700" cy="243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3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58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Let us define the “latency” of an employee by the average that he/she takes to process a complaint. Find the employee with the smallest latency.</a:t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242153" y="157839"/>
              <a:ext cx="820883" cy="824562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7"/>
            <p:cNvSpPr txBox="1"/>
            <p:nvPr/>
          </p:nvSpPr>
          <p:spPr>
            <a:xfrm>
              <a:off x="377366" y="184674"/>
              <a:ext cx="520813" cy="7137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48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4</a:t>
              </a:r>
              <a:endParaRPr/>
            </a:p>
          </p:txBody>
        </p:sp>
      </p:grpSp>
      <p:pic>
        <p:nvPicPr>
          <p:cNvPr id="264" name="Google Shape;264;p7"/>
          <p:cNvPicPr preferRelativeResize="0"/>
          <p:nvPr/>
        </p:nvPicPr>
        <p:blipFill rotWithShape="1">
          <a:blip r:embed="rId3">
            <a:alphaModFix/>
          </a:blip>
          <a:srcRect l="21170" t="57772" r="68644" b="36365"/>
          <a:stretch/>
        </p:blipFill>
        <p:spPr>
          <a:xfrm>
            <a:off x="13514145" y="8569029"/>
            <a:ext cx="4258904" cy="1378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7"/>
          <p:cNvPicPr preferRelativeResize="0"/>
          <p:nvPr/>
        </p:nvPicPr>
        <p:blipFill rotWithShape="1">
          <a:blip r:embed="rId4">
            <a:alphaModFix/>
          </a:blip>
          <a:srcRect l="23536" t="23183" r="30869" b="45764"/>
          <a:stretch/>
        </p:blipFill>
        <p:spPr>
          <a:xfrm>
            <a:off x="4113542" y="3968752"/>
            <a:ext cx="10060917" cy="38541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8"/>
          <p:cNvSpPr/>
          <p:nvPr/>
        </p:nvSpPr>
        <p:spPr>
          <a:xfrm>
            <a:off x="514950" y="482787"/>
            <a:ext cx="17258100" cy="7403644"/>
          </a:xfrm>
          <a:custGeom>
            <a:avLst/>
            <a:gdLst/>
            <a:ahLst/>
            <a:cxnLst/>
            <a:rect l="l" t="t" r="r" b="b"/>
            <a:pathLst>
              <a:path w="24871394" h="10669711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10364911"/>
                </a:lnTo>
                <a:cubicBezTo>
                  <a:pt x="0" y="10533821"/>
                  <a:pt x="135890" y="10669711"/>
                  <a:pt x="304800" y="10669711"/>
                </a:cubicBezTo>
                <a:lnTo>
                  <a:pt x="24566594" y="10669711"/>
                </a:lnTo>
                <a:cubicBezTo>
                  <a:pt x="24735504" y="10669711"/>
                  <a:pt x="24871394" y="10533821"/>
                  <a:pt x="24871394" y="10364911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8"/>
          <p:cNvGrpSpPr/>
          <p:nvPr/>
        </p:nvGrpSpPr>
        <p:grpSpPr>
          <a:xfrm>
            <a:off x="1224895" y="667072"/>
            <a:ext cx="5617264" cy="2571752"/>
            <a:chOff x="0" y="0"/>
            <a:chExt cx="7269657" cy="3129414"/>
          </a:xfrm>
        </p:grpSpPr>
        <p:sp>
          <p:nvSpPr>
            <p:cNvPr id="272" name="Google Shape;272;p8"/>
            <p:cNvSpPr/>
            <p:nvPr/>
          </p:nvSpPr>
          <p:spPr>
            <a:xfrm>
              <a:off x="0" y="0"/>
              <a:ext cx="7269657" cy="3129414"/>
            </a:xfrm>
            <a:custGeom>
              <a:avLst/>
              <a:gdLst/>
              <a:ahLst/>
              <a:cxnLst/>
              <a:rect l="l" t="t" r="r" b="b"/>
              <a:pathLst>
                <a:path w="31720135" h="13654759" extrusionOk="0">
                  <a:moveTo>
                    <a:pt x="31097835" y="13084528"/>
                  </a:moveTo>
                  <a:cubicBezTo>
                    <a:pt x="31097835" y="13078178"/>
                    <a:pt x="31099106" y="13073098"/>
                    <a:pt x="31099106" y="13065478"/>
                  </a:cubicBezTo>
                  <a:lnTo>
                    <a:pt x="31099106" y="490220"/>
                  </a:lnTo>
                  <a:cubicBezTo>
                    <a:pt x="31099106" y="220980"/>
                    <a:pt x="30889556" y="0"/>
                    <a:pt x="30633017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3065478"/>
                  </a:lnTo>
                  <a:cubicBezTo>
                    <a:pt x="0" y="13334718"/>
                    <a:pt x="209550" y="13555698"/>
                    <a:pt x="466090" y="13555698"/>
                  </a:cubicBezTo>
                  <a:lnTo>
                    <a:pt x="30631746" y="13555698"/>
                  </a:lnTo>
                  <a:cubicBezTo>
                    <a:pt x="30744775" y="13555698"/>
                    <a:pt x="30848917" y="13512518"/>
                    <a:pt x="30928925" y="13442668"/>
                  </a:cubicBezTo>
                  <a:cubicBezTo>
                    <a:pt x="31059735" y="13513789"/>
                    <a:pt x="31372156" y="13654759"/>
                    <a:pt x="31718867" y="13447748"/>
                  </a:cubicBezTo>
                  <a:cubicBezTo>
                    <a:pt x="31720135" y="13447748"/>
                    <a:pt x="31407717" y="13449019"/>
                    <a:pt x="31097835" y="13084528"/>
                  </a:cubicBezTo>
                  <a:lnTo>
                    <a:pt x="31097835" y="13084528"/>
                  </a:lnTo>
                  <a:close/>
                </a:path>
              </a:pathLst>
            </a:custGeom>
            <a:solidFill>
              <a:srgbClr val="FF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8"/>
            <p:cNvSpPr txBox="1"/>
            <p:nvPr/>
          </p:nvSpPr>
          <p:spPr>
            <a:xfrm>
              <a:off x="1137849" y="253419"/>
              <a:ext cx="5836064" cy="27051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9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8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Produce a list that contains (i) all products made by Samsung, and (ii) for each of them, the number of shops on Sharkee that sell the product.</a:t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227300" y="148157"/>
              <a:ext cx="770532" cy="77398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 txBox="1"/>
            <p:nvPr/>
          </p:nvSpPr>
          <p:spPr>
            <a:xfrm>
              <a:off x="354220" y="169841"/>
              <a:ext cx="488868" cy="673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49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5</a:t>
              </a:r>
              <a:endParaRPr/>
            </a:p>
          </p:txBody>
        </p:sp>
      </p:grpSp>
      <p:pic>
        <p:nvPicPr>
          <p:cNvPr id="276" name="Google Shape;276;p8"/>
          <p:cNvPicPr preferRelativeResize="0"/>
          <p:nvPr/>
        </p:nvPicPr>
        <p:blipFill rotWithShape="1">
          <a:blip r:embed="rId3">
            <a:alphaModFix/>
          </a:blip>
          <a:srcRect l="21040" t="57864" r="68524" b="34876"/>
          <a:stretch/>
        </p:blipFill>
        <p:spPr>
          <a:xfrm>
            <a:off x="1769367" y="8040636"/>
            <a:ext cx="4363306" cy="1707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8"/>
          <p:cNvPicPr preferRelativeResize="0"/>
          <p:nvPr/>
        </p:nvPicPr>
        <p:blipFill rotWithShape="1">
          <a:blip r:embed="rId4">
            <a:alphaModFix/>
          </a:blip>
          <a:srcRect l="21040" t="57864" r="62173" b="34473"/>
          <a:stretch/>
        </p:blipFill>
        <p:spPr>
          <a:xfrm>
            <a:off x="7963403" y="8040636"/>
            <a:ext cx="6989912" cy="1794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8"/>
          <p:cNvPicPr preferRelativeResize="0"/>
          <p:nvPr/>
        </p:nvPicPr>
        <p:blipFill rotWithShape="1">
          <a:blip r:embed="rId5">
            <a:alphaModFix/>
          </a:blip>
          <a:srcRect l="23536" t="23183" r="62399" b="67541"/>
          <a:stretch/>
        </p:blipFill>
        <p:spPr>
          <a:xfrm>
            <a:off x="8984950" y="1841571"/>
            <a:ext cx="4946819" cy="1835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8"/>
          <p:cNvPicPr preferRelativeResize="0"/>
          <p:nvPr/>
        </p:nvPicPr>
        <p:blipFill rotWithShape="1">
          <a:blip r:embed="rId6">
            <a:alphaModFix/>
          </a:blip>
          <a:srcRect l="23309" t="23183" r="35860" b="64339"/>
          <a:stretch/>
        </p:blipFill>
        <p:spPr>
          <a:xfrm>
            <a:off x="3245102" y="4184609"/>
            <a:ext cx="14014198" cy="2408544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8"/>
          <p:cNvSpPr txBox="1"/>
          <p:nvPr/>
        </p:nvSpPr>
        <p:spPr>
          <a:xfrm>
            <a:off x="2515037" y="4117934"/>
            <a:ext cx="450201" cy="501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72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(ii)</a:t>
            </a:r>
            <a:endParaRPr/>
          </a:p>
        </p:txBody>
      </p:sp>
      <p:sp>
        <p:nvSpPr>
          <p:cNvPr id="281" name="Google Shape;281;p8"/>
          <p:cNvSpPr txBox="1"/>
          <p:nvPr/>
        </p:nvSpPr>
        <p:spPr>
          <a:xfrm>
            <a:off x="1028700" y="7964436"/>
            <a:ext cx="486460" cy="576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9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(i)</a:t>
            </a:r>
            <a:endParaRPr/>
          </a:p>
        </p:txBody>
      </p:sp>
      <p:sp>
        <p:nvSpPr>
          <p:cNvPr id="282" name="Google Shape;282;p8"/>
          <p:cNvSpPr txBox="1"/>
          <p:nvPr/>
        </p:nvSpPr>
        <p:spPr>
          <a:xfrm>
            <a:off x="7354841" y="7964436"/>
            <a:ext cx="608562" cy="576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9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(ii)</a:t>
            </a:r>
            <a:endParaRPr/>
          </a:p>
        </p:txBody>
      </p:sp>
      <p:sp>
        <p:nvSpPr>
          <p:cNvPr id="283" name="Google Shape;283;p8"/>
          <p:cNvSpPr txBox="1"/>
          <p:nvPr/>
        </p:nvSpPr>
        <p:spPr>
          <a:xfrm>
            <a:off x="8368265" y="1774896"/>
            <a:ext cx="425450" cy="50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5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(i)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9"/>
          <p:cNvSpPr/>
          <p:nvPr/>
        </p:nvSpPr>
        <p:spPr>
          <a:xfrm>
            <a:off x="514950" y="482787"/>
            <a:ext cx="17258100" cy="6999273"/>
          </a:xfrm>
          <a:custGeom>
            <a:avLst/>
            <a:gdLst/>
            <a:ahLst/>
            <a:cxnLst/>
            <a:rect l="l" t="t" r="r" b="b"/>
            <a:pathLst>
              <a:path w="24871394" h="10086956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9782156"/>
                </a:lnTo>
                <a:cubicBezTo>
                  <a:pt x="0" y="9951067"/>
                  <a:pt x="135890" y="10086956"/>
                  <a:pt x="304800" y="10086956"/>
                </a:cubicBezTo>
                <a:lnTo>
                  <a:pt x="24566594" y="10086956"/>
                </a:lnTo>
                <a:cubicBezTo>
                  <a:pt x="24735504" y="10086956"/>
                  <a:pt x="24871394" y="9951067"/>
                  <a:pt x="24871394" y="9782156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9" name="Google Shape;289;p9"/>
          <p:cNvGrpSpPr/>
          <p:nvPr/>
        </p:nvGrpSpPr>
        <p:grpSpPr>
          <a:xfrm>
            <a:off x="925563" y="671444"/>
            <a:ext cx="5792253" cy="1690309"/>
            <a:chOff x="0" y="0"/>
            <a:chExt cx="7723004" cy="2253745"/>
          </a:xfrm>
        </p:grpSpPr>
        <p:sp>
          <p:nvSpPr>
            <p:cNvPr id="290" name="Google Shape;290;p9"/>
            <p:cNvSpPr/>
            <p:nvPr/>
          </p:nvSpPr>
          <p:spPr>
            <a:xfrm>
              <a:off x="0" y="0"/>
              <a:ext cx="7723004" cy="2253745"/>
            </a:xfrm>
            <a:custGeom>
              <a:avLst/>
              <a:gdLst/>
              <a:ahLst/>
              <a:cxnLst/>
              <a:rect l="l" t="t" r="r" b="b"/>
              <a:pathLst>
                <a:path w="30429693" h="8880063" extrusionOk="0">
                  <a:moveTo>
                    <a:pt x="29807393" y="8309833"/>
                  </a:moveTo>
                  <a:cubicBezTo>
                    <a:pt x="29807393" y="8303483"/>
                    <a:pt x="29808661" y="8298403"/>
                    <a:pt x="29808661" y="8290783"/>
                  </a:cubicBezTo>
                  <a:lnTo>
                    <a:pt x="29808661" y="490220"/>
                  </a:lnTo>
                  <a:cubicBezTo>
                    <a:pt x="29808661" y="220980"/>
                    <a:pt x="29599111" y="0"/>
                    <a:pt x="29342572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8290783"/>
                  </a:lnTo>
                  <a:cubicBezTo>
                    <a:pt x="0" y="8560022"/>
                    <a:pt x="209550" y="8781003"/>
                    <a:pt x="466090" y="8781003"/>
                  </a:cubicBezTo>
                  <a:lnTo>
                    <a:pt x="29341301" y="8781003"/>
                  </a:lnTo>
                  <a:cubicBezTo>
                    <a:pt x="29454332" y="8781003"/>
                    <a:pt x="29558472" y="8737822"/>
                    <a:pt x="29638482" y="8667972"/>
                  </a:cubicBezTo>
                  <a:cubicBezTo>
                    <a:pt x="29769290" y="8739093"/>
                    <a:pt x="30081711" y="8880063"/>
                    <a:pt x="30428422" y="8673053"/>
                  </a:cubicBezTo>
                  <a:cubicBezTo>
                    <a:pt x="30429693" y="8673053"/>
                    <a:pt x="30117272" y="8674322"/>
                    <a:pt x="29807393" y="8309833"/>
                  </a:cubicBezTo>
                  <a:lnTo>
                    <a:pt x="29807393" y="8309833"/>
                  </a:lnTo>
                  <a:close/>
                </a:path>
              </a:pathLst>
            </a:custGeom>
            <a:solidFill>
              <a:srgbClr val="35A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9"/>
            <p:cNvSpPr txBox="1"/>
            <p:nvPr/>
          </p:nvSpPr>
          <p:spPr>
            <a:xfrm>
              <a:off x="1260069" y="285755"/>
              <a:ext cx="5910111" cy="1778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3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555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Find shops that made the most revenue in August 2020.</a:t>
              </a: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251715" y="164072"/>
              <a:ext cx="853298" cy="857123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9"/>
            <p:cNvSpPr txBox="1"/>
            <p:nvPr/>
          </p:nvSpPr>
          <p:spPr>
            <a:xfrm>
              <a:off x="392268" y="184698"/>
              <a:ext cx="541379" cy="7491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77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6</a:t>
              </a:r>
              <a:endParaRPr/>
            </a:p>
          </p:txBody>
        </p:sp>
      </p:grpSp>
      <p:pic>
        <p:nvPicPr>
          <p:cNvPr id="294" name="Google Shape;294;p9"/>
          <p:cNvPicPr preferRelativeResize="0"/>
          <p:nvPr/>
        </p:nvPicPr>
        <p:blipFill rotWithShape="1">
          <a:blip r:embed="rId3">
            <a:alphaModFix/>
          </a:blip>
          <a:srcRect l="21040" t="57819" r="65595" b="36086"/>
          <a:stretch/>
        </p:blipFill>
        <p:spPr>
          <a:xfrm>
            <a:off x="11323912" y="8089277"/>
            <a:ext cx="5827962" cy="1494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9"/>
          <p:cNvPicPr preferRelativeResize="0"/>
          <p:nvPr/>
        </p:nvPicPr>
        <p:blipFill rotWithShape="1">
          <a:blip r:embed="rId4">
            <a:alphaModFix/>
          </a:blip>
          <a:srcRect l="23536" t="23183" r="19074" b="59878"/>
          <a:stretch/>
        </p:blipFill>
        <p:spPr>
          <a:xfrm>
            <a:off x="766287" y="3339572"/>
            <a:ext cx="16755425" cy="2781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0"/>
          <p:cNvSpPr/>
          <p:nvPr/>
        </p:nvSpPr>
        <p:spPr>
          <a:xfrm>
            <a:off x="514950" y="598326"/>
            <a:ext cx="17258100" cy="7620253"/>
          </a:xfrm>
          <a:custGeom>
            <a:avLst/>
            <a:gdLst/>
            <a:ahLst/>
            <a:cxnLst/>
            <a:rect l="l" t="t" r="r" b="b"/>
            <a:pathLst>
              <a:path w="24871394" h="10981876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10677076"/>
                </a:lnTo>
                <a:cubicBezTo>
                  <a:pt x="0" y="10845986"/>
                  <a:pt x="135890" y="10981876"/>
                  <a:pt x="304800" y="10981876"/>
                </a:cubicBezTo>
                <a:lnTo>
                  <a:pt x="24566594" y="10981876"/>
                </a:lnTo>
                <a:cubicBezTo>
                  <a:pt x="24735504" y="10981876"/>
                  <a:pt x="24871394" y="10845986"/>
                  <a:pt x="24871394" y="10677076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" name="Google Shape;301;p10"/>
          <p:cNvGrpSpPr/>
          <p:nvPr/>
        </p:nvGrpSpPr>
        <p:grpSpPr>
          <a:xfrm>
            <a:off x="981526" y="839950"/>
            <a:ext cx="6073383" cy="2228872"/>
            <a:chOff x="0" y="0"/>
            <a:chExt cx="7744687" cy="2751015"/>
          </a:xfrm>
        </p:grpSpPr>
        <p:sp>
          <p:nvSpPr>
            <p:cNvPr id="302" name="Google Shape;302;p10"/>
            <p:cNvSpPr/>
            <p:nvPr/>
          </p:nvSpPr>
          <p:spPr>
            <a:xfrm>
              <a:off x="0" y="0"/>
              <a:ext cx="7744687" cy="2751015"/>
            </a:xfrm>
            <a:custGeom>
              <a:avLst/>
              <a:gdLst/>
              <a:ahLst/>
              <a:cxnLst/>
              <a:rect l="l" t="t" r="r" b="b"/>
              <a:pathLst>
                <a:path w="31720135" h="11267411" extrusionOk="0">
                  <a:moveTo>
                    <a:pt x="31097835" y="10697180"/>
                  </a:moveTo>
                  <a:cubicBezTo>
                    <a:pt x="31097835" y="10690830"/>
                    <a:pt x="31099106" y="10685751"/>
                    <a:pt x="31099106" y="10678130"/>
                  </a:cubicBezTo>
                  <a:lnTo>
                    <a:pt x="31099106" y="490220"/>
                  </a:lnTo>
                  <a:cubicBezTo>
                    <a:pt x="31099106" y="220980"/>
                    <a:pt x="30889556" y="0"/>
                    <a:pt x="30633017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0678130"/>
                  </a:lnTo>
                  <a:cubicBezTo>
                    <a:pt x="0" y="10947371"/>
                    <a:pt x="209550" y="11168351"/>
                    <a:pt x="466090" y="11168351"/>
                  </a:cubicBezTo>
                  <a:lnTo>
                    <a:pt x="30631746" y="11168351"/>
                  </a:lnTo>
                  <a:cubicBezTo>
                    <a:pt x="30744775" y="11168351"/>
                    <a:pt x="30848917" y="11125171"/>
                    <a:pt x="30928925" y="11055321"/>
                  </a:cubicBezTo>
                  <a:cubicBezTo>
                    <a:pt x="31059735" y="11126441"/>
                    <a:pt x="31372156" y="11267411"/>
                    <a:pt x="31718867" y="11060401"/>
                  </a:cubicBezTo>
                  <a:cubicBezTo>
                    <a:pt x="31720135" y="11060401"/>
                    <a:pt x="31407717" y="11061671"/>
                    <a:pt x="31097835" y="10697180"/>
                  </a:cubicBezTo>
                  <a:lnTo>
                    <a:pt x="31097835" y="10697180"/>
                  </a:lnTo>
                  <a:close/>
                </a:path>
              </a:pathLst>
            </a:custGeom>
            <a:solidFill>
              <a:srgbClr val="FFB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0"/>
            <p:cNvSpPr txBox="1"/>
            <p:nvPr/>
          </p:nvSpPr>
          <p:spPr>
            <a:xfrm>
              <a:off x="1212200" y="273090"/>
              <a:ext cx="6217416" cy="22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3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58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For users that made the most amount of complaints, find the most expensive products he/she has ever purchased.</a:t>
              </a:r>
              <a:endParaRPr/>
            </a:p>
          </p:txBody>
        </p:sp>
        <p:sp>
          <p:nvSpPr>
            <p:cNvPr id="304" name="Google Shape;304;p10"/>
            <p:cNvSpPr/>
            <p:nvPr/>
          </p:nvSpPr>
          <p:spPr>
            <a:xfrm>
              <a:off x="242153" y="157839"/>
              <a:ext cx="820883" cy="824562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0"/>
            <p:cNvSpPr txBox="1"/>
            <p:nvPr/>
          </p:nvSpPr>
          <p:spPr>
            <a:xfrm>
              <a:off x="377366" y="184674"/>
              <a:ext cx="520813" cy="7137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48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7</a:t>
              </a:r>
              <a:endParaRPr/>
            </a:p>
          </p:txBody>
        </p:sp>
      </p:grpSp>
      <p:pic>
        <p:nvPicPr>
          <p:cNvPr id="306" name="Google Shape;306;p10"/>
          <p:cNvPicPr preferRelativeResize="0"/>
          <p:nvPr/>
        </p:nvPicPr>
        <p:blipFill rotWithShape="1">
          <a:blip r:embed="rId3">
            <a:alphaModFix/>
          </a:blip>
          <a:srcRect l="23762" t="23183" r="17260" b="42135"/>
          <a:stretch/>
        </p:blipFill>
        <p:spPr>
          <a:xfrm>
            <a:off x="1906024" y="3235747"/>
            <a:ext cx="14475951" cy="478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25500" y="8735297"/>
            <a:ext cx="4050775" cy="71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1"/>
          <p:cNvSpPr/>
          <p:nvPr/>
        </p:nvSpPr>
        <p:spPr>
          <a:xfrm>
            <a:off x="514950" y="482787"/>
            <a:ext cx="17258100" cy="9477603"/>
          </a:xfrm>
          <a:custGeom>
            <a:avLst/>
            <a:gdLst/>
            <a:ahLst/>
            <a:cxnLst/>
            <a:rect l="l" t="t" r="r" b="b"/>
            <a:pathLst>
              <a:path w="24871394" h="13658582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13353782"/>
                </a:lnTo>
                <a:cubicBezTo>
                  <a:pt x="0" y="13522691"/>
                  <a:pt x="135890" y="13658582"/>
                  <a:pt x="304800" y="13658582"/>
                </a:cubicBezTo>
                <a:lnTo>
                  <a:pt x="24566594" y="13658582"/>
                </a:lnTo>
                <a:cubicBezTo>
                  <a:pt x="24735504" y="13658582"/>
                  <a:pt x="24871394" y="13522691"/>
                  <a:pt x="24871394" y="13353782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" name="Google Shape;313;p11"/>
          <p:cNvGrpSpPr/>
          <p:nvPr/>
        </p:nvGrpSpPr>
        <p:grpSpPr>
          <a:xfrm>
            <a:off x="1224896" y="676555"/>
            <a:ext cx="5688507" cy="2651865"/>
            <a:chOff x="0" y="0"/>
            <a:chExt cx="7269657" cy="3129414"/>
          </a:xfrm>
        </p:grpSpPr>
        <p:sp>
          <p:nvSpPr>
            <p:cNvPr id="314" name="Google Shape;314;p11"/>
            <p:cNvSpPr/>
            <p:nvPr/>
          </p:nvSpPr>
          <p:spPr>
            <a:xfrm>
              <a:off x="0" y="0"/>
              <a:ext cx="7269657" cy="3129414"/>
            </a:xfrm>
            <a:custGeom>
              <a:avLst/>
              <a:gdLst/>
              <a:ahLst/>
              <a:cxnLst/>
              <a:rect l="l" t="t" r="r" b="b"/>
              <a:pathLst>
                <a:path w="31720135" h="13654759" extrusionOk="0">
                  <a:moveTo>
                    <a:pt x="31097835" y="13084528"/>
                  </a:moveTo>
                  <a:cubicBezTo>
                    <a:pt x="31097835" y="13078178"/>
                    <a:pt x="31099106" y="13073098"/>
                    <a:pt x="31099106" y="13065478"/>
                  </a:cubicBezTo>
                  <a:lnTo>
                    <a:pt x="31099106" y="490220"/>
                  </a:lnTo>
                  <a:cubicBezTo>
                    <a:pt x="31099106" y="220980"/>
                    <a:pt x="30889556" y="0"/>
                    <a:pt x="30633017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3065478"/>
                  </a:lnTo>
                  <a:cubicBezTo>
                    <a:pt x="0" y="13334718"/>
                    <a:pt x="209550" y="13555698"/>
                    <a:pt x="466090" y="13555698"/>
                  </a:cubicBezTo>
                  <a:lnTo>
                    <a:pt x="30631746" y="13555698"/>
                  </a:lnTo>
                  <a:cubicBezTo>
                    <a:pt x="30744775" y="13555698"/>
                    <a:pt x="30848917" y="13512518"/>
                    <a:pt x="30928925" y="13442668"/>
                  </a:cubicBezTo>
                  <a:cubicBezTo>
                    <a:pt x="31059735" y="13513789"/>
                    <a:pt x="31372156" y="13654759"/>
                    <a:pt x="31718867" y="13447748"/>
                  </a:cubicBezTo>
                  <a:cubicBezTo>
                    <a:pt x="31720135" y="13447748"/>
                    <a:pt x="31407717" y="13449019"/>
                    <a:pt x="31097835" y="13084528"/>
                  </a:cubicBezTo>
                  <a:lnTo>
                    <a:pt x="31097835" y="13084528"/>
                  </a:lnTo>
                  <a:close/>
                </a:path>
              </a:pathLst>
            </a:custGeom>
            <a:solidFill>
              <a:srgbClr val="FF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 txBox="1"/>
            <p:nvPr/>
          </p:nvSpPr>
          <p:spPr>
            <a:xfrm>
              <a:off x="1137849" y="253419"/>
              <a:ext cx="5836064" cy="27051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9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8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Find products that have never been purchased by some users, but are the top 5 most purchased products by other users in August 2020.</a:t>
              </a:r>
              <a:endParaRPr/>
            </a:p>
          </p:txBody>
        </p:sp>
        <p:sp>
          <p:nvSpPr>
            <p:cNvPr id="316" name="Google Shape;316;p11"/>
            <p:cNvSpPr/>
            <p:nvPr/>
          </p:nvSpPr>
          <p:spPr>
            <a:xfrm>
              <a:off x="227300" y="148157"/>
              <a:ext cx="770532" cy="77398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1"/>
            <p:cNvSpPr txBox="1"/>
            <p:nvPr/>
          </p:nvSpPr>
          <p:spPr>
            <a:xfrm>
              <a:off x="354220" y="169841"/>
              <a:ext cx="488868" cy="673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49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8</a:t>
              </a:r>
              <a:endParaRPr/>
            </a:p>
          </p:txBody>
        </p:sp>
      </p:grpSp>
      <p:pic>
        <p:nvPicPr>
          <p:cNvPr id="318" name="Google Shape;318;p11"/>
          <p:cNvPicPr preferRelativeResize="0"/>
          <p:nvPr/>
        </p:nvPicPr>
        <p:blipFill rotWithShape="1">
          <a:blip r:embed="rId3">
            <a:alphaModFix/>
          </a:blip>
          <a:srcRect l="23309" t="20764" r="35179" b="40925"/>
          <a:stretch/>
        </p:blipFill>
        <p:spPr>
          <a:xfrm>
            <a:off x="7207910" y="676554"/>
            <a:ext cx="7919103" cy="4111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11"/>
          <p:cNvPicPr preferRelativeResize="0"/>
          <p:nvPr/>
        </p:nvPicPr>
        <p:blipFill rotWithShape="1">
          <a:blip r:embed="rId4">
            <a:alphaModFix/>
          </a:blip>
          <a:srcRect l="23345" t="23990" r="50831" b="33833"/>
          <a:stretch/>
        </p:blipFill>
        <p:spPr>
          <a:xfrm>
            <a:off x="7207910" y="4758170"/>
            <a:ext cx="4898417" cy="4500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2"/>
          <p:cNvSpPr/>
          <p:nvPr/>
        </p:nvSpPr>
        <p:spPr>
          <a:xfrm>
            <a:off x="514950" y="482787"/>
            <a:ext cx="17258100" cy="7403644"/>
          </a:xfrm>
          <a:custGeom>
            <a:avLst/>
            <a:gdLst/>
            <a:ahLst/>
            <a:cxnLst/>
            <a:rect l="l" t="t" r="r" b="b"/>
            <a:pathLst>
              <a:path w="24871394" h="10669711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10364911"/>
                </a:lnTo>
                <a:cubicBezTo>
                  <a:pt x="0" y="10533821"/>
                  <a:pt x="135890" y="10669711"/>
                  <a:pt x="304800" y="10669711"/>
                </a:cubicBezTo>
                <a:lnTo>
                  <a:pt x="24566594" y="10669711"/>
                </a:lnTo>
                <a:cubicBezTo>
                  <a:pt x="24735504" y="10669711"/>
                  <a:pt x="24871394" y="10533821"/>
                  <a:pt x="24871394" y="10364911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5" name="Google Shape;325;p12"/>
          <p:cNvGrpSpPr/>
          <p:nvPr/>
        </p:nvGrpSpPr>
        <p:grpSpPr>
          <a:xfrm>
            <a:off x="1224896" y="667072"/>
            <a:ext cx="5570738" cy="2571752"/>
            <a:chOff x="0" y="0"/>
            <a:chExt cx="7269657" cy="3129414"/>
          </a:xfrm>
        </p:grpSpPr>
        <p:sp>
          <p:nvSpPr>
            <p:cNvPr id="326" name="Google Shape;326;p12"/>
            <p:cNvSpPr/>
            <p:nvPr/>
          </p:nvSpPr>
          <p:spPr>
            <a:xfrm>
              <a:off x="0" y="0"/>
              <a:ext cx="7269657" cy="3129414"/>
            </a:xfrm>
            <a:custGeom>
              <a:avLst/>
              <a:gdLst/>
              <a:ahLst/>
              <a:cxnLst/>
              <a:rect l="l" t="t" r="r" b="b"/>
              <a:pathLst>
                <a:path w="31720135" h="13654759" extrusionOk="0">
                  <a:moveTo>
                    <a:pt x="31097835" y="13084528"/>
                  </a:moveTo>
                  <a:cubicBezTo>
                    <a:pt x="31097835" y="13078178"/>
                    <a:pt x="31099106" y="13073098"/>
                    <a:pt x="31099106" y="13065478"/>
                  </a:cubicBezTo>
                  <a:lnTo>
                    <a:pt x="31099106" y="490220"/>
                  </a:lnTo>
                  <a:cubicBezTo>
                    <a:pt x="31099106" y="220980"/>
                    <a:pt x="30889556" y="0"/>
                    <a:pt x="30633017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3065478"/>
                  </a:lnTo>
                  <a:cubicBezTo>
                    <a:pt x="0" y="13334718"/>
                    <a:pt x="209550" y="13555698"/>
                    <a:pt x="466090" y="13555698"/>
                  </a:cubicBezTo>
                  <a:lnTo>
                    <a:pt x="30631746" y="13555698"/>
                  </a:lnTo>
                  <a:cubicBezTo>
                    <a:pt x="30744775" y="13555698"/>
                    <a:pt x="30848917" y="13512518"/>
                    <a:pt x="30928925" y="13442668"/>
                  </a:cubicBezTo>
                  <a:cubicBezTo>
                    <a:pt x="31059735" y="13513789"/>
                    <a:pt x="31372156" y="13654759"/>
                    <a:pt x="31718867" y="13447748"/>
                  </a:cubicBezTo>
                  <a:cubicBezTo>
                    <a:pt x="31720135" y="13447748"/>
                    <a:pt x="31407717" y="13449019"/>
                    <a:pt x="31097835" y="13084528"/>
                  </a:cubicBezTo>
                  <a:lnTo>
                    <a:pt x="31097835" y="13084528"/>
                  </a:lnTo>
                  <a:close/>
                </a:path>
              </a:pathLst>
            </a:custGeom>
            <a:solidFill>
              <a:srgbClr val="FF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2"/>
            <p:cNvSpPr txBox="1"/>
            <p:nvPr/>
          </p:nvSpPr>
          <p:spPr>
            <a:xfrm>
              <a:off x="1137849" y="253419"/>
              <a:ext cx="5836064" cy="27051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9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8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Find products that have never been purchased by some users, but are the top 5 most purchased products by other users in August 2020.</a:t>
              </a:r>
              <a:endParaRPr/>
            </a:p>
          </p:txBody>
        </p:sp>
        <p:sp>
          <p:nvSpPr>
            <p:cNvPr id="328" name="Google Shape;328;p12"/>
            <p:cNvSpPr/>
            <p:nvPr/>
          </p:nvSpPr>
          <p:spPr>
            <a:xfrm>
              <a:off x="227300" y="148157"/>
              <a:ext cx="770532" cy="77398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2"/>
            <p:cNvSpPr txBox="1"/>
            <p:nvPr/>
          </p:nvSpPr>
          <p:spPr>
            <a:xfrm>
              <a:off x="354220" y="169841"/>
              <a:ext cx="488868" cy="673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49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8</a:t>
              </a:r>
              <a:endParaRPr/>
            </a:p>
          </p:txBody>
        </p:sp>
      </p:grpSp>
      <p:pic>
        <p:nvPicPr>
          <p:cNvPr id="330" name="Google Shape;330;p12"/>
          <p:cNvPicPr preferRelativeResize="0"/>
          <p:nvPr/>
        </p:nvPicPr>
        <p:blipFill rotWithShape="1">
          <a:blip r:embed="rId3">
            <a:alphaModFix/>
          </a:blip>
          <a:srcRect l="21156" t="69155" r="69657" b="25870"/>
          <a:stretch/>
        </p:blipFill>
        <p:spPr>
          <a:xfrm>
            <a:off x="13104496" y="8352224"/>
            <a:ext cx="4347379" cy="1324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12"/>
          <p:cNvPicPr preferRelativeResize="0"/>
          <p:nvPr/>
        </p:nvPicPr>
        <p:blipFill rotWithShape="1">
          <a:blip r:embed="rId4">
            <a:alphaModFix/>
          </a:blip>
          <a:srcRect l="23536" t="23990" r="56728" b="46570"/>
          <a:stretch/>
        </p:blipFill>
        <p:spPr>
          <a:xfrm>
            <a:off x="6989653" y="676554"/>
            <a:ext cx="4308695" cy="3615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12"/>
          <p:cNvPicPr preferRelativeResize="0"/>
          <p:nvPr/>
        </p:nvPicPr>
        <p:blipFill rotWithShape="1">
          <a:blip r:embed="rId4">
            <a:alphaModFix/>
          </a:blip>
          <a:srcRect l="23309" t="53830" r="26787" b="21972"/>
          <a:stretch/>
        </p:blipFill>
        <p:spPr>
          <a:xfrm>
            <a:off x="6989653" y="4291895"/>
            <a:ext cx="10582159" cy="2886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3"/>
          <p:cNvSpPr/>
          <p:nvPr/>
        </p:nvSpPr>
        <p:spPr>
          <a:xfrm>
            <a:off x="514950" y="482787"/>
            <a:ext cx="17258100" cy="8220297"/>
          </a:xfrm>
          <a:custGeom>
            <a:avLst/>
            <a:gdLst/>
            <a:ahLst/>
            <a:cxnLst/>
            <a:rect l="l" t="t" r="r" b="b"/>
            <a:pathLst>
              <a:path w="24871394" h="11846626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11541826"/>
                </a:lnTo>
                <a:cubicBezTo>
                  <a:pt x="0" y="11710736"/>
                  <a:pt x="135890" y="11846626"/>
                  <a:pt x="304800" y="11846626"/>
                </a:cubicBezTo>
                <a:lnTo>
                  <a:pt x="24566594" y="11846626"/>
                </a:lnTo>
                <a:cubicBezTo>
                  <a:pt x="24735504" y="11846626"/>
                  <a:pt x="24871394" y="11710736"/>
                  <a:pt x="24871394" y="11541826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" name="Google Shape;338;p13"/>
          <p:cNvGrpSpPr/>
          <p:nvPr/>
        </p:nvGrpSpPr>
        <p:grpSpPr>
          <a:xfrm>
            <a:off x="925564" y="691392"/>
            <a:ext cx="5869483" cy="2296012"/>
            <a:chOff x="0" y="0"/>
            <a:chExt cx="7723004" cy="2859649"/>
          </a:xfrm>
        </p:grpSpPr>
        <p:sp>
          <p:nvSpPr>
            <p:cNvPr id="339" name="Google Shape;339;p13"/>
            <p:cNvSpPr/>
            <p:nvPr/>
          </p:nvSpPr>
          <p:spPr>
            <a:xfrm>
              <a:off x="0" y="0"/>
              <a:ext cx="7723004" cy="2859649"/>
            </a:xfrm>
            <a:custGeom>
              <a:avLst/>
              <a:gdLst/>
              <a:ahLst/>
              <a:cxnLst/>
              <a:rect l="l" t="t" r="r" b="b"/>
              <a:pathLst>
                <a:path w="30429693" h="11267411" extrusionOk="0">
                  <a:moveTo>
                    <a:pt x="29807393" y="10697180"/>
                  </a:moveTo>
                  <a:cubicBezTo>
                    <a:pt x="29807393" y="10690830"/>
                    <a:pt x="29808661" y="10685751"/>
                    <a:pt x="29808661" y="10678130"/>
                  </a:cubicBezTo>
                  <a:lnTo>
                    <a:pt x="29808661" y="490220"/>
                  </a:lnTo>
                  <a:cubicBezTo>
                    <a:pt x="29808661" y="220980"/>
                    <a:pt x="29599111" y="0"/>
                    <a:pt x="29342572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0678130"/>
                  </a:lnTo>
                  <a:cubicBezTo>
                    <a:pt x="0" y="10947371"/>
                    <a:pt x="209550" y="11168351"/>
                    <a:pt x="466090" y="11168351"/>
                  </a:cubicBezTo>
                  <a:lnTo>
                    <a:pt x="29341301" y="11168351"/>
                  </a:lnTo>
                  <a:cubicBezTo>
                    <a:pt x="29454332" y="11168351"/>
                    <a:pt x="29558472" y="11125171"/>
                    <a:pt x="29638482" y="11055321"/>
                  </a:cubicBezTo>
                  <a:cubicBezTo>
                    <a:pt x="29769290" y="11126441"/>
                    <a:pt x="30081711" y="11267411"/>
                    <a:pt x="30428422" y="11060401"/>
                  </a:cubicBezTo>
                  <a:cubicBezTo>
                    <a:pt x="30429693" y="11060401"/>
                    <a:pt x="30117272" y="11061671"/>
                    <a:pt x="29807393" y="10697180"/>
                  </a:cubicBezTo>
                  <a:lnTo>
                    <a:pt x="29807393" y="10697180"/>
                  </a:lnTo>
                  <a:close/>
                </a:path>
              </a:pathLst>
            </a:custGeom>
            <a:solidFill>
              <a:srgbClr val="35A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3"/>
            <p:cNvSpPr txBox="1"/>
            <p:nvPr/>
          </p:nvSpPr>
          <p:spPr>
            <a:xfrm>
              <a:off x="1260069" y="285755"/>
              <a:ext cx="5910111" cy="23846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3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555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Find products that are increasingly being purchased over at least 3 months</a:t>
              </a: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251715" y="164072"/>
              <a:ext cx="853298" cy="857123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 txBox="1"/>
            <p:nvPr/>
          </p:nvSpPr>
          <p:spPr>
            <a:xfrm>
              <a:off x="392268" y="184698"/>
              <a:ext cx="541379" cy="15460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77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9</a:t>
              </a:r>
              <a:endParaRPr/>
            </a:p>
            <a:p>
              <a:pPr marL="0" marR="0" lvl="0" indent="0" algn="ctr" rtl="0">
                <a:lnSpc>
                  <a:spcPct val="140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377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pic>
        <p:nvPicPr>
          <p:cNvPr id="343" name="Google Shape;343;p13"/>
          <p:cNvPicPr preferRelativeResize="0"/>
          <p:nvPr/>
        </p:nvPicPr>
        <p:blipFill rotWithShape="1">
          <a:blip r:embed="rId3">
            <a:alphaModFix/>
          </a:blip>
          <a:srcRect l="23309" t="20763" r="21570" b="41732"/>
          <a:stretch/>
        </p:blipFill>
        <p:spPr>
          <a:xfrm>
            <a:off x="2395543" y="3061294"/>
            <a:ext cx="13496914" cy="5165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63800" y="8855467"/>
            <a:ext cx="2528150" cy="74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4"/>
          <p:cNvSpPr txBox="1"/>
          <p:nvPr/>
        </p:nvSpPr>
        <p:spPr>
          <a:xfrm>
            <a:off x="7372375" y="4423350"/>
            <a:ext cx="2229000" cy="14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Q&amp;A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9fd267d83f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3350" y="476999"/>
            <a:ext cx="14841276" cy="93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9fd267d83f_0_0"/>
          <p:cNvSpPr txBox="1"/>
          <p:nvPr/>
        </p:nvSpPr>
        <p:spPr>
          <a:xfrm>
            <a:off x="606821" y="852244"/>
            <a:ext cx="45228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ER Diagram</a:t>
            </a:r>
            <a:endParaRPr sz="4800" b="1">
              <a:solidFill>
                <a:srgbClr val="100F0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/>
          <p:nvPr/>
        </p:nvSpPr>
        <p:spPr>
          <a:xfrm>
            <a:off x="606821" y="852244"/>
            <a:ext cx="4522653" cy="670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Ta</a:t>
            </a:r>
            <a:r>
              <a:rPr lang="en-US" sz="4800" b="1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bles Created</a:t>
            </a:r>
            <a:endParaRPr sz="4800" b="1">
              <a:solidFill>
                <a:srgbClr val="100F0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102" name="Google Shape;102;p2"/>
          <p:cNvGrpSpPr/>
          <p:nvPr/>
        </p:nvGrpSpPr>
        <p:grpSpPr>
          <a:xfrm>
            <a:off x="1040565" y="1989674"/>
            <a:ext cx="3061412" cy="2871291"/>
            <a:chOff x="15820" y="10068"/>
            <a:chExt cx="4081883" cy="3828387"/>
          </a:xfrm>
        </p:grpSpPr>
        <p:grpSp>
          <p:nvGrpSpPr>
            <p:cNvPr id="103" name="Google Shape;103;p2"/>
            <p:cNvGrpSpPr/>
            <p:nvPr/>
          </p:nvGrpSpPr>
          <p:grpSpPr>
            <a:xfrm>
              <a:off x="15820" y="10068"/>
              <a:ext cx="4081883" cy="3828387"/>
              <a:chOff x="15240" y="10160"/>
              <a:chExt cx="3932123" cy="3863379"/>
            </a:xfrm>
          </p:grpSpPr>
          <p:sp>
            <p:nvSpPr>
              <p:cNvPr id="104" name="Google Shape;104;p2"/>
              <p:cNvSpPr/>
              <p:nvPr/>
            </p:nvSpPr>
            <p:spPr>
              <a:xfrm>
                <a:off x="15240" y="248920"/>
                <a:ext cx="3932123" cy="3624619"/>
              </a:xfrm>
              <a:custGeom>
                <a:avLst/>
                <a:gdLst/>
                <a:ahLst/>
                <a:cxnLst/>
                <a:rect l="l" t="t" r="r" b="b"/>
                <a:pathLst>
                  <a:path w="3932123" h="3624619" extrusionOk="0">
                    <a:moveTo>
                      <a:pt x="3929583" y="645160"/>
                    </a:moveTo>
                    <a:cubicBezTo>
                      <a:pt x="3932123" y="488950"/>
                      <a:pt x="3910533" y="30480"/>
                      <a:pt x="3910533" y="30480"/>
                    </a:cubicBezTo>
                    <a:cubicBezTo>
                      <a:pt x="3910533" y="30480"/>
                      <a:pt x="3525723" y="40640"/>
                      <a:pt x="3024281" y="40640"/>
                    </a:cubicBezTo>
                    <a:cubicBezTo>
                      <a:pt x="2946233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2776259"/>
                      <a:pt x="21590" y="2968029"/>
                    </a:cubicBezTo>
                    <a:cubicBezTo>
                      <a:pt x="6350" y="3213139"/>
                      <a:pt x="0" y="3586519"/>
                      <a:pt x="0" y="3586519"/>
                    </a:cubicBezTo>
                    <a:cubicBezTo>
                      <a:pt x="204470" y="3616999"/>
                      <a:pt x="450850" y="3624619"/>
                      <a:pt x="657860" y="3622079"/>
                    </a:cubicBezTo>
                    <a:cubicBezTo>
                      <a:pt x="891540" y="3622079"/>
                      <a:pt x="2855697" y="3622079"/>
                      <a:pt x="2855697" y="3622079"/>
                    </a:cubicBezTo>
                    <a:lnTo>
                      <a:pt x="3890213" y="3608109"/>
                    </a:lnTo>
                    <a:cubicBezTo>
                      <a:pt x="3890213" y="3608109"/>
                      <a:pt x="3929583" y="2905799"/>
                      <a:pt x="3929583" y="2780069"/>
                    </a:cubicBezTo>
                    <a:cubicBezTo>
                      <a:pt x="3929583" y="2606079"/>
                      <a:pt x="3927043" y="803910"/>
                      <a:pt x="3929583" y="645160"/>
                    </a:cubicBezTo>
                    <a:close/>
                  </a:path>
                </a:pathLst>
              </a:custGeom>
              <a:solidFill>
                <a:srgbClr val="FFCC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FF63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" name="Google Shape;106;p2"/>
            <p:cNvSpPr txBox="1"/>
            <p:nvPr/>
          </p:nvSpPr>
          <p:spPr>
            <a:xfrm>
              <a:off x="467225" y="1017836"/>
              <a:ext cx="3216517" cy="10325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89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SHOPS </a:t>
              </a:r>
              <a:r>
                <a:rPr lang="en-US" sz="238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(Shops_name)</a:t>
              </a:r>
              <a:endParaRPr/>
            </a:p>
          </p:txBody>
        </p:sp>
      </p:grpSp>
      <p:grpSp>
        <p:nvGrpSpPr>
          <p:cNvPr id="107" name="Google Shape;107;p2"/>
          <p:cNvGrpSpPr/>
          <p:nvPr/>
        </p:nvGrpSpPr>
        <p:grpSpPr>
          <a:xfrm>
            <a:off x="4632511" y="1989383"/>
            <a:ext cx="3033336" cy="3138689"/>
            <a:chOff x="15211" y="9680"/>
            <a:chExt cx="4044448" cy="4184919"/>
          </a:xfrm>
        </p:grpSpPr>
        <p:grpSp>
          <p:nvGrpSpPr>
            <p:cNvPr id="108" name="Google Shape;108;p2"/>
            <p:cNvGrpSpPr/>
            <p:nvPr/>
          </p:nvGrpSpPr>
          <p:grpSpPr>
            <a:xfrm>
              <a:off x="15211" y="9680"/>
              <a:ext cx="4044448" cy="4184919"/>
              <a:chOff x="15240" y="10160"/>
              <a:chExt cx="4052222" cy="4392441"/>
            </a:xfrm>
          </p:grpSpPr>
          <p:sp>
            <p:nvSpPr>
              <p:cNvPr id="109" name="Google Shape;109;p2"/>
              <p:cNvSpPr/>
              <p:nvPr/>
            </p:nvSpPr>
            <p:spPr>
              <a:xfrm>
                <a:off x="15240" y="248920"/>
                <a:ext cx="4052222" cy="4153681"/>
              </a:xfrm>
              <a:custGeom>
                <a:avLst/>
                <a:gdLst/>
                <a:ahLst/>
                <a:cxnLst/>
                <a:rect l="l" t="t" r="r" b="b"/>
                <a:pathLst>
                  <a:path w="4052222" h="4153681" extrusionOk="0">
                    <a:moveTo>
                      <a:pt x="4049682" y="645160"/>
                    </a:moveTo>
                    <a:cubicBezTo>
                      <a:pt x="4052222" y="488950"/>
                      <a:pt x="4030632" y="30480"/>
                      <a:pt x="4030632" y="30480"/>
                    </a:cubicBezTo>
                    <a:cubicBezTo>
                      <a:pt x="4030632" y="30480"/>
                      <a:pt x="3645822" y="40640"/>
                      <a:pt x="3107854" y="40640"/>
                    </a:cubicBezTo>
                    <a:cubicBezTo>
                      <a:pt x="3018409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3305321"/>
                      <a:pt x="21590" y="3497091"/>
                    </a:cubicBezTo>
                    <a:cubicBezTo>
                      <a:pt x="6350" y="3742201"/>
                      <a:pt x="0" y="4115581"/>
                      <a:pt x="0" y="4115581"/>
                    </a:cubicBezTo>
                    <a:cubicBezTo>
                      <a:pt x="204470" y="4146061"/>
                      <a:pt x="450850" y="4153681"/>
                      <a:pt x="657860" y="4151141"/>
                    </a:cubicBezTo>
                    <a:cubicBezTo>
                      <a:pt x="891540" y="4151141"/>
                      <a:pt x="2914652" y="4151141"/>
                      <a:pt x="2914652" y="4151141"/>
                    </a:cubicBezTo>
                    <a:lnTo>
                      <a:pt x="4010312" y="4137171"/>
                    </a:lnTo>
                    <a:cubicBezTo>
                      <a:pt x="4010312" y="4137171"/>
                      <a:pt x="4049682" y="3434861"/>
                      <a:pt x="4049682" y="3309131"/>
                    </a:cubicBezTo>
                    <a:cubicBezTo>
                      <a:pt x="4049682" y="3135141"/>
                      <a:pt x="4047142" y="803910"/>
                      <a:pt x="4049682" y="645160"/>
                    </a:cubicBezTo>
                    <a:close/>
                  </a:path>
                </a:pathLst>
              </a:custGeom>
              <a:solidFill>
                <a:srgbClr val="FFF6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FFB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" name="Google Shape;111;p2"/>
            <p:cNvSpPr txBox="1"/>
            <p:nvPr/>
          </p:nvSpPr>
          <p:spPr>
            <a:xfrm>
              <a:off x="462843" y="977511"/>
              <a:ext cx="3186352" cy="14979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4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7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USERS</a:t>
              </a:r>
              <a:endParaRPr/>
            </a:p>
            <a:p>
              <a:pPr marL="0" marR="0" lvl="0" indent="0" algn="ctr" rtl="0">
                <a:lnSpc>
                  <a:spcPct val="13104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7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297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Users_ID</a:t>
              </a:r>
              <a:r>
                <a:rPr lang="en-US" sz="2297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Users_name)</a:t>
              </a:r>
              <a:endParaRPr/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11958080" y="2123706"/>
            <a:ext cx="3078938" cy="3005024"/>
            <a:chOff x="14563" y="9268"/>
            <a:chExt cx="4105250" cy="4006699"/>
          </a:xfrm>
        </p:grpSpPr>
        <p:grpSp>
          <p:nvGrpSpPr>
            <p:cNvPr id="113" name="Google Shape;113;p2"/>
            <p:cNvGrpSpPr/>
            <p:nvPr/>
          </p:nvGrpSpPr>
          <p:grpSpPr>
            <a:xfrm>
              <a:off x="14563" y="9268"/>
              <a:ext cx="4105250" cy="4006699"/>
              <a:chOff x="15240" y="10160"/>
              <a:chExt cx="4296097" cy="4392441"/>
            </a:xfrm>
          </p:grpSpPr>
          <p:sp>
            <p:nvSpPr>
              <p:cNvPr id="114" name="Google Shape;114;p2"/>
              <p:cNvSpPr/>
              <p:nvPr/>
            </p:nvSpPr>
            <p:spPr>
              <a:xfrm>
                <a:off x="15240" y="248920"/>
                <a:ext cx="4296097" cy="4153681"/>
              </a:xfrm>
              <a:custGeom>
                <a:avLst/>
                <a:gdLst/>
                <a:ahLst/>
                <a:cxnLst/>
                <a:rect l="l" t="t" r="r" b="b"/>
                <a:pathLst>
                  <a:path w="4296097" h="4153681" extrusionOk="0">
                    <a:moveTo>
                      <a:pt x="4293558" y="645160"/>
                    </a:moveTo>
                    <a:cubicBezTo>
                      <a:pt x="4296098" y="488950"/>
                      <a:pt x="4274508" y="30480"/>
                      <a:pt x="4274508" y="30480"/>
                    </a:cubicBezTo>
                    <a:cubicBezTo>
                      <a:pt x="4274508" y="30480"/>
                      <a:pt x="3889698" y="40640"/>
                      <a:pt x="3277559" y="40640"/>
                    </a:cubicBezTo>
                    <a:cubicBezTo>
                      <a:pt x="3164971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3305321"/>
                      <a:pt x="21590" y="3497091"/>
                    </a:cubicBezTo>
                    <a:cubicBezTo>
                      <a:pt x="6350" y="3742201"/>
                      <a:pt x="0" y="4115581"/>
                      <a:pt x="0" y="4115581"/>
                    </a:cubicBezTo>
                    <a:cubicBezTo>
                      <a:pt x="204470" y="4146061"/>
                      <a:pt x="450850" y="4153681"/>
                      <a:pt x="657860" y="4151141"/>
                    </a:cubicBezTo>
                    <a:cubicBezTo>
                      <a:pt x="891540" y="4151141"/>
                      <a:pt x="3034368" y="4151141"/>
                      <a:pt x="3034368" y="4151141"/>
                    </a:cubicBezTo>
                    <a:lnTo>
                      <a:pt x="4254188" y="4137171"/>
                    </a:lnTo>
                    <a:cubicBezTo>
                      <a:pt x="4254188" y="4137171"/>
                      <a:pt x="4293558" y="3434861"/>
                      <a:pt x="4293558" y="3309131"/>
                    </a:cubicBezTo>
                    <a:cubicBezTo>
                      <a:pt x="4293558" y="3135141"/>
                      <a:pt x="4291018" y="803910"/>
                      <a:pt x="4293558" y="645160"/>
                    </a:cubicBezTo>
                    <a:close/>
                  </a:path>
                </a:pathLst>
              </a:custGeom>
              <a:solidFill>
                <a:srgbClr val="D2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35A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" name="Google Shape;116;p2"/>
            <p:cNvSpPr txBox="1"/>
            <p:nvPr/>
          </p:nvSpPr>
          <p:spPr>
            <a:xfrm>
              <a:off x="469619" y="934665"/>
              <a:ext cx="3233100" cy="14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ORDERS</a:t>
              </a:r>
              <a:endParaRPr/>
            </a:p>
            <a:p>
              <a:pPr marL="0" marR="0" lvl="0" indent="0" algn="ctr" rtl="0">
                <a:lnSpc>
                  <a:spcPct val="131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200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Orders_ID</a:t>
              </a: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Shipping-address, Us</a:t>
              </a:r>
              <a:r>
                <a:rPr lang="en-US" sz="2200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ers_ID</a:t>
              </a: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)</a:t>
              </a: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 rot="187196">
            <a:off x="8292148" y="2070430"/>
            <a:ext cx="3070874" cy="3270615"/>
            <a:chOff x="13843" y="8810"/>
            <a:chExt cx="4094499" cy="4360820"/>
          </a:xfrm>
        </p:grpSpPr>
        <p:grpSp>
          <p:nvGrpSpPr>
            <p:cNvPr id="118" name="Google Shape;118;p2"/>
            <p:cNvGrpSpPr/>
            <p:nvPr/>
          </p:nvGrpSpPr>
          <p:grpSpPr>
            <a:xfrm>
              <a:off x="13843" y="8810"/>
              <a:ext cx="4094499" cy="4360820"/>
              <a:chOff x="15240" y="10160"/>
              <a:chExt cx="4507598" cy="5029183"/>
            </a:xfrm>
          </p:grpSpPr>
          <p:sp>
            <p:nvSpPr>
              <p:cNvPr id="119" name="Google Shape;119;p2"/>
              <p:cNvSpPr/>
              <p:nvPr/>
            </p:nvSpPr>
            <p:spPr>
              <a:xfrm>
                <a:off x="15240" y="248920"/>
                <a:ext cx="4507598" cy="4790423"/>
              </a:xfrm>
              <a:custGeom>
                <a:avLst/>
                <a:gdLst/>
                <a:ahLst/>
                <a:cxnLst/>
                <a:rect l="l" t="t" r="r" b="b"/>
                <a:pathLst>
                  <a:path w="4507598" h="4790423" extrusionOk="0">
                    <a:moveTo>
                      <a:pt x="4505058" y="645160"/>
                    </a:moveTo>
                    <a:cubicBezTo>
                      <a:pt x="4507598" y="488950"/>
                      <a:pt x="4486008" y="30480"/>
                      <a:pt x="4486008" y="30480"/>
                    </a:cubicBezTo>
                    <a:cubicBezTo>
                      <a:pt x="4486008" y="30480"/>
                      <a:pt x="4101198" y="40640"/>
                      <a:pt x="3424735" y="40640"/>
                    </a:cubicBezTo>
                    <a:cubicBezTo>
                      <a:pt x="3292076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3942063"/>
                      <a:pt x="21590" y="4133833"/>
                    </a:cubicBezTo>
                    <a:cubicBezTo>
                      <a:pt x="6350" y="4378943"/>
                      <a:pt x="0" y="4752323"/>
                      <a:pt x="0" y="4752323"/>
                    </a:cubicBezTo>
                    <a:cubicBezTo>
                      <a:pt x="204470" y="4782803"/>
                      <a:pt x="450850" y="4790423"/>
                      <a:pt x="657860" y="4787883"/>
                    </a:cubicBezTo>
                    <a:cubicBezTo>
                      <a:pt x="891540" y="4787883"/>
                      <a:pt x="3138192" y="4787883"/>
                      <a:pt x="3138192" y="4787883"/>
                    </a:cubicBezTo>
                    <a:lnTo>
                      <a:pt x="4465688" y="4773913"/>
                    </a:lnTo>
                    <a:cubicBezTo>
                      <a:pt x="4465688" y="4773913"/>
                      <a:pt x="4505058" y="4071603"/>
                      <a:pt x="4505058" y="3945873"/>
                    </a:cubicBezTo>
                    <a:cubicBezTo>
                      <a:pt x="4505058" y="3771883"/>
                      <a:pt x="4502518" y="803910"/>
                      <a:pt x="4505058" y="645160"/>
                    </a:cubicBezTo>
                    <a:close/>
                  </a:path>
                </a:pathLst>
              </a:custGeom>
              <a:solidFill>
                <a:srgbClr val="CAF8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43C4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1" name="Google Shape;121;p2"/>
            <p:cNvSpPr txBox="1"/>
            <p:nvPr/>
          </p:nvSpPr>
          <p:spPr>
            <a:xfrm>
              <a:off x="468247" y="887065"/>
              <a:ext cx="3223552" cy="19179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EMPLOYEES</a:t>
              </a:r>
              <a:endParaRPr/>
            </a:p>
            <a:p>
              <a:pPr marL="0" marR="0" lvl="0" indent="0" algn="ctr" rtl="0">
                <a:lnSpc>
                  <a:spcPct val="131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19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Employees_ID</a:t>
              </a: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Employees_name, Salary)</a:t>
              </a:r>
              <a:endParaRPr/>
            </a:p>
          </p:txBody>
        </p:sp>
      </p:grpSp>
      <p:grpSp>
        <p:nvGrpSpPr>
          <p:cNvPr id="122" name="Google Shape;122;p2"/>
          <p:cNvGrpSpPr/>
          <p:nvPr/>
        </p:nvGrpSpPr>
        <p:grpSpPr>
          <a:xfrm>
            <a:off x="14601267" y="5444232"/>
            <a:ext cx="3244566" cy="3264493"/>
            <a:chOff x="15820" y="10068"/>
            <a:chExt cx="4326088" cy="4352658"/>
          </a:xfrm>
        </p:grpSpPr>
        <p:grpSp>
          <p:nvGrpSpPr>
            <p:cNvPr id="123" name="Google Shape;123;p2"/>
            <p:cNvGrpSpPr/>
            <p:nvPr/>
          </p:nvGrpSpPr>
          <p:grpSpPr>
            <a:xfrm>
              <a:off x="15820" y="10068"/>
              <a:ext cx="4326088" cy="4352658"/>
              <a:chOff x="15240" y="10160"/>
              <a:chExt cx="4167368" cy="4392441"/>
            </a:xfrm>
          </p:grpSpPr>
          <p:sp>
            <p:nvSpPr>
              <p:cNvPr id="124" name="Google Shape;124;p2"/>
              <p:cNvSpPr/>
              <p:nvPr/>
            </p:nvSpPr>
            <p:spPr>
              <a:xfrm>
                <a:off x="15240" y="248920"/>
                <a:ext cx="4167368" cy="4153681"/>
              </a:xfrm>
              <a:custGeom>
                <a:avLst/>
                <a:gdLst/>
                <a:ahLst/>
                <a:cxnLst/>
                <a:rect l="l" t="t" r="r" b="b"/>
                <a:pathLst>
                  <a:path w="4167368" h="4153681" extrusionOk="0">
                    <a:moveTo>
                      <a:pt x="4164828" y="645160"/>
                    </a:moveTo>
                    <a:cubicBezTo>
                      <a:pt x="4167368" y="488950"/>
                      <a:pt x="4145778" y="30480"/>
                      <a:pt x="4145778" y="30480"/>
                    </a:cubicBezTo>
                    <a:cubicBezTo>
                      <a:pt x="4145778" y="30480"/>
                      <a:pt x="3760968" y="40640"/>
                      <a:pt x="3187980" y="40640"/>
                    </a:cubicBezTo>
                    <a:cubicBezTo>
                      <a:pt x="3087608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3305321"/>
                      <a:pt x="21590" y="3497091"/>
                    </a:cubicBezTo>
                    <a:cubicBezTo>
                      <a:pt x="6350" y="3742201"/>
                      <a:pt x="0" y="4115581"/>
                      <a:pt x="0" y="4115581"/>
                    </a:cubicBezTo>
                    <a:cubicBezTo>
                      <a:pt x="204470" y="4146061"/>
                      <a:pt x="450850" y="4153681"/>
                      <a:pt x="657860" y="4151141"/>
                    </a:cubicBezTo>
                    <a:cubicBezTo>
                      <a:pt x="891540" y="4151141"/>
                      <a:pt x="2971176" y="4151141"/>
                      <a:pt x="2971176" y="4151141"/>
                    </a:cubicBezTo>
                    <a:lnTo>
                      <a:pt x="4125458" y="4137171"/>
                    </a:lnTo>
                    <a:cubicBezTo>
                      <a:pt x="4125458" y="4137171"/>
                      <a:pt x="4164828" y="3434861"/>
                      <a:pt x="4164828" y="3309131"/>
                    </a:cubicBezTo>
                    <a:cubicBezTo>
                      <a:pt x="4164828" y="3135141"/>
                      <a:pt x="4162288" y="803910"/>
                      <a:pt x="4164828" y="645160"/>
                    </a:cubicBezTo>
                    <a:close/>
                  </a:path>
                </a:pathLst>
              </a:custGeom>
              <a:solidFill>
                <a:srgbClr val="FFCC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FF63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6" name="Google Shape;126;p2"/>
            <p:cNvSpPr txBox="1"/>
            <p:nvPr/>
          </p:nvSpPr>
          <p:spPr>
            <a:xfrm>
              <a:off x="494980" y="1017836"/>
              <a:ext cx="3407592" cy="15568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89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</a:t>
              </a:r>
              <a:endParaRPr/>
            </a:p>
            <a:p>
              <a:pPr marL="0" marR="0" lvl="0" indent="0" algn="ctr" rtl="0">
                <a:lnSpc>
                  <a:spcPct val="131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8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38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Products_name</a:t>
              </a:r>
              <a:r>
                <a:rPr lang="en-US" sz="238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Maker, Category)</a:t>
              </a:r>
              <a:endParaRPr/>
            </a:p>
          </p:txBody>
        </p:sp>
      </p:grpSp>
      <p:grpSp>
        <p:nvGrpSpPr>
          <p:cNvPr id="127" name="Google Shape;127;p2"/>
          <p:cNvGrpSpPr/>
          <p:nvPr/>
        </p:nvGrpSpPr>
        <p:grpSpPr>
          <a:xfrm>
            <a:off x="10367342" y="5443281"/>
            <a:ext cx="3570641" cy="4571789"/>
            <a:chOff x="13828" y="8800"/>
            <a:chExt cx="4760855" cy="6095719"/>
          </a:xfrm>
        </p:grpSpPr>
        <p:grpSp>
          <p:nvGrpSpPr>
            <p:cNvPr id="128" name="Google Shape;128;p2"/>
            <p:cNvGrpSpPr/>
            <p:nvPr/>
          </p:nvGrpSpPr>
          <p:grpSpPr>
            <a:xfrm>
              <a:off x="13828" y="8800"/>
              <a:ext cx="4760855" cy="6095719"/>
              <a:chOff x="15240" y="10160"/>
              <a:chExt cx="5246977" cy="7037752"/>
            </a:xfrm>
          </p:grpSpPr>
          <p:sp>
            <p:nvSpPr>
              <p:cNvPr id="129" name="Google Shape;129;p2"/>
              <p:cNvSpPr/>
              <p:nvPr/>
            </p:nvSpPr>
            <p:spPr>
              <a:xfrm>
                <a:off x="15240" y="248920"/>
                <a:ext cx="5246977" cy="6798992"/>
              </a:xfrm>
              <a:custGeom>
                <a:avLst/>
                <a:gdLst/>
                <a:ahLst/>
                <a:cxnLst/>
                <a:rect l="l" t="t" r="r" b="b"/>
                <a:pathLst>
                  <a:path w="5246977" h="6798992" extrusionOk="0">
                    <a:moveTo>
                      <a:pt x="5244437" y="645160"/>
                    </a:moveTo>
                    <a:cubicBezTo>
                      <a:pt x="5246977" y="488950"/>
                      <a:pt x="5225387" y="30480"/>
                      <a:pt x="5225387" y="30480"/>
                    </a:cubicBezTo>
                    <a:cubicBezTo>
                      <a:pt x="5225387" y="30480"/>
                      <a:pt x="4840577" y="40640"/>
                      <a:pt x="3939243" y="40640"/>
                    </a:cubicBezTo>
                    <a:cubicBezTo>
                      <a:pt x="3736420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5950631"/>
                      <a:pt x="21590" y="6142402"/>
                    </a:cubicBezTo>
                    <a:cubicBezTo>
                      <a:pt x="6350" y="6387511"/>
                      <a:pt x="0" y="6760892"/>
                      <a:pt x="0" y="6760892"/>
                    </a:cubicBezTo>
                    <a:cubicBezTo>
                      <a:pt x="204470" y="6791371"/>
                      <a:pt x="450850" y="6798992"/>
                      <a:pt x="657860" y="6796452"/>
                    </a:cubicBezTo>
                    <a:cubicBezTo>
                      <a:pt x="891540" y="6796452"/>
                      <a:pt x="3501145" y="6796452"/>
                      <a:pt x="3501145" y="6796452"/>
                    </a:cubicBezTo>
                    <a:lnTo>
                      <a:pt x="5205067" y="6782481"/>
                    </a:lnTo>
                    <a:cubicBezTo>
                      <a:pt x="5205067" y="6782481"/>
                      <a:pt x="5244437" y="6080171"/>
                      <a:pt x="5244437" y="5954441"/>
                    </a:cubicBezTo>
                    <a:cubicBezTo>
                      <a:pt x="5244437" y="5780451"/>
                      <a:pt x="5241897" y="803910"/>
                      <a:pt x="5244437" y="645160"/>
                    </a:cubicBezTo>
                    <a:close/>
                  </a:path>
                </a:pathLst>
              </a:custGeom>
              <a:solidFill>
                <a:srgbClr val="FFF6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FFB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" name="Google Shape;131;p2"/>
            <p:cNvSpPr txBox="1"/>
            <p:nvPr/>
          </p:nvSpPr>
          <p:spPr>
            <a:xfrm>
              <a:off x="341638" y="762142"/>
              <a:ext cx="4105500" cy="365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3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88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PRODUCTS-IN-ORDER</a:t>
              </a:r>
              <a:endParaRPr/>
            </a:p>
            <a:p>
              <a:pPr marL="0" marR="0" lvl="0" indent="0" algn="ctr" rtl="0">
                <a:lnSpc>
                  <a:spcPct val="13103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88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088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Shops_name</a:t>
              </a:r>
              <a:r>
                <a:rPr lang="en-US" sz="2088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088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Products_name</a:t>
              </a:r>
              <a:r>
                <a:rPr lang="en-US" sz="2088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088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Orders_ID</a:t>
              </a:r>
              <a:r>
                <a:rPr lang="en-US" sz="2088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Status, Delivery-date, PIO_quantity, PIO_price)</a:t>
              </a:r>
              <a:endParaRPr/>
            </a:p>
          </p:txBody>
        </p:sp>
      </p:grpSp>
      <p:grpSp>
        <p:nvGrpSpPr>
          <p:cNvPr id="132" name="Google Shape;132;p2"/>
          <p:cNvGrpSpPr/>
          <p:nvPr/>
        </p:nvGrpSpPr>
        <p:grpSpPr>
          <a:xfrm rot="187196">
            <a:off x="6659918" y="5595425"/>
            <a:ext cx="3070874" cy="3994515"/>
            <a:chOff x="13843" y="8810"/>
            <a:chExt cx="4094499" cy="5326020"/>
          </a:xfrm>
        </p:grpSpPr>
        <p:grpSp>
          <p:nvGrpSpPr>
            <p:cNvPr id="133" name="Google Shape;133;p2"/>
            <p:cNvGrpSpPr/>
            <p:nvPr/>
          </p:nvGrpSpPr>
          <p:grpSpPr>
            <a:xfrm>
              <a:off x="13843" y="8810"/>
              <a:ext cx="4094499" cy="5326020"/>
              <a:chOff x="15240" y="10160"/>
              <a:chExt cx="4507598" cy="6142315"/>
            </a:xfrm>
          </p:grpSpPr>
          <p:sp>
            <p:nvSpPr>
              <p:cNvPr id="134" name="Google Shape;134;p2"/>
              <p:cNvSpPr/>
              <p:nvPr/>
            </p:nvSpPr>
            <p:spPr>
              <a:xfrm>
                <a:off x="15240" y="248920"/>
                <a:ext cx="4507598" cy="5903555"/>
              </a:xfrm>
              <a:custGeom>
                <a:avLst/>
                <a:gdLst/>
                <a:ahLst/>
                <a:cxnLst/>
                <a:rect l="l" t="t" r="r" b="b"/>
                <a:pathLst>
                  <a:path w="4507598" h="5903555" extrusionOk="0">
                    <a:moveTo>
                      <a:pt x="4505058" y="645160"/>
                    </a:moveTo>
                    <a:cubicBezTo>
                      <a:pt x="4507598" y="488950"/>
                      <a:pt x="4486008" y="30480"/>
                      <a:pt x="4486008" y="30480"/>
                    </a:cubicBezTo>
                    <a:cubicBezTo>
                      <a:pt x="4486008" y="30480"/>
                      <a:pt x="4101198" y="40640"/>
                      <a:pt x="3424735" y="40640"/>
                    </a:cubicBezTo>
                    <a:cubicBezTo>
                      <a:pt x="3292076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5055195"/>
                      <a:pt x="21590" y="5246965"/>
                    </a:cubicBezTo>
                    <a:cubicBezTo>
                      <a:pt x="6350" y="5492075"/>
                      <a:pt x="0" y="5865455"/>
                      <a:pt x="0" y="5865455"/>
                    </a:cubicBezTo>
                    <a:cubicBezTo>
                      <a:pt x="204470" y="5895935"/>
                      <a:pt x="450850" y="5903555"/>
                      <a:pt x="657860" y="5901015"/>
                    </a:cubicBezTo>
                    <a:cubicBezTo>
                      <a:pt x="891540" y="5901015"/>
                      <a:pt x="3138192" y="5901015"/>
                      <a:pt x="3138192" y="5901015"/>
                    </a:cubicBezTo>
                    <a:lnTo>
                      <a:pt x="4465688" y="5887045"/>
                    </a:lnTo>
                    <a:cubicBezTo>
                      <a:pt x="4465688" y="5887045"/>
                      <a:pt x="4505058" y="5184735"/>
                      <a:pt x="4505058" y="5059005"/>
                    </a:cubicBezTo>
                    <a:cubicBezTo>
                      <a:pt x="4505058" y="4885015"/>
                      <a:pt x="4502518" y="803910"/>
                      <a:pt x="4505058" y="645160"/>
                    </a:cubicBezTo>
                    <a:close/>
                  </a:path>
                </a:pathLst>
              </a:custGeom>
              <a:solidFill>
                <a:srgbClr val="CAF8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43C4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" name="Google Shape;136;p2"/>
            <p:cNvSpPr txBox="1"/>
            <p:nvPr/>
          </p:nvSpPr>
          <p:spPr>
            <a:xfrm>
              <a:off x="468242" y="887056"/>
              <a:ext cx="2919600" cy="288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PRODUCTS-IN-SHOPS</a:t>
              </a:r>
              <a:endParaRPr/>
            </a:p>
            <a:p>
              <a:pPr marL="0" marR="0" lvl="0" indent="0" algn="ctr" rtl="0">
                <a:lnSpc>
                  <a:spcPct val="131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19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Shops_name</a:t>
              </a: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19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Products_name</a:t>
              </a: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PIS_price, PIS_quantity)</a:t>
              </a:r>
              <a:endParaRPr/>
            </a:p>
          </p:txBody>
        </p:sp>
      </p:grpSp>
      <p:grpSp>
        <p:nvGrpSpPr>
          <p:cNvPr id="137" name="Google Shape;137;p2"/>
          <p:cNvGrpSpPr/>
          <p:nvPr/>
        </p:nvGrpSpPr>
        <p:grpSpPr>
          <a:xfrm>
            <a:off x="3082543" y="5514606"/>
            <a:ext cx="3078938" cy="3728924"/>
            <a:chOff x="14563" y="9268"/>
            <a:chExt cx="4105250" cy="4971899"/>
          </a:xfrm>
        </p:grpSpPr>
        <p:grpSp>
          <p:nvGrpSpPr>
            <p:cNvPr id="138" name="Google Shape;138;p2"/>
            <p:cNvGrpSpPr/>
            <p:nvPr/>
          </p:nvGrpSpPr>
          <p:grpSpPr>
            <a:xfrm>
              <a:off x="14563" y="9268"/>
              <a:ext cx="4105250" cy="4971899"/>
              <a:chOff x="15240" y="10160"/>
              <a:chExt cx="4296097" cy="5450565"/>
            </a:xfrm>
          </p:grpSpPr>
          <p:sp>
            <p:nvSpPr>
              <p:cNvPr id="139" name="Google Shape;139;p2"/>
              <p:cNvSpPr/>
              <p:nvPr/>
            </p:nvSpPr>
            <p:spPr>
              <a:xfrm>
                <a:off x="15240" y="248920"/>
                <a:ext cx="4296097" cy="5211805"/>
              </a:xfrm>
              <a:custGeom>
                <a:avLst/>
                <a:gdLst/>
                <a:ahLst/>
                <a:cxnLst/>
                <a:rect l="l" t="t" r="r" b="b"/>
                <a:pathLst>
                  <a:path w="4296097" h="5211805" extrusionOk="0">
                    <a:moveTo>
                      <a:pt x="4293558" y="645160"/>
                    </a:moveTo>
                    <a:cubicBezTo>
                      <a:pt x="4296098" y="488950"/>
                      <a:pt x="4274508" y="30480"/>
                      <a:pt x="4274508" y="30480"/>
                    </a:cubicBezTo>
                    <a:cubicBezTo>
                      <a:pt x="4274508" y="30480"/>
                      <a:pt x="3889698" y="40640"/>
                      <a:pt x="3277559" y="40640"/>
                    </a:cubicBezTo>
                    <a:cubicBezTo>
                      <a:pt x="3164971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4363445"/>
                      <a:pt x="21590" y="4555215"/>
                    </a:cubicBezTo>
                    <a:cubicBezTo>
                      <a:pt x="6350" y="4800325"/>
                      <a:pt x="0" y="5173705"/>
                      <a:pt x="0" y="5173705"/>
                    </a:cubicBezTo>
                    <a:cubicBezTo>
                      <a:pt x="204470" y="5204186"/>
                      <a:pt x="450850" y="5211805"/>
                      <a:pt x="657860" y="5209265"/>
                    </a:cubicBezTo>
                    <a:cubicBezTo>
                      <a:pt x="891540" y="5209265"/>
                      <a:pt x="3034368" y="5209265"/>
                      <a:pt x="3034368" y="5209265"/>
                    </a:cubicBezTo>
                    <a:lnTo>
                      <a:pt x="4254188" y="5195295"/>
                    </a:lnTo>
                    <a:cubicBezTo>
                      <a:pt x="4254188" y="5195295"/>
                      <a:pt x="4293558" y="4492986"/>
                      <a:pt x="4293558" y="4367255"/>
                    </a:cubicBezTo>
                    <a:cubicBezTo>
                      <a:pt x="4293558" y="4193265"/>
                      <a:pt x="4291018" y="803910"/>
                      <a:pt x="4293558" y="645160"/>
                    </a:cubicBezTo>
                    <a:close/>
                  </a:path>
                </a:pathLst>
              </a:custGeom>
              <a:solidFill>
                <a:srgbClr val="D2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35A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" name="Google Shape;141;p2"/>
            <p:cNvSpPr txBox="1"/>
            <p:nvPr/>
          </p:nvSpPr>
          <p:spPr>
            <a:xfrm>
              <a:off x="469619" y="934665"/>
              <a:ext cx="3232997" cy="24005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95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PRICE-HISTORY</a:t>
              </a:r>
              <a:endParaRPr/>
            </a:p>
            <a:p>
              <a:pPr marL="0" marR="0" lvl="0" indent="0" algn="ctr" rtl="0">
                <a:lnSpc>
                  <a:spcPct val="131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200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Shops_name</a:t>
              </a: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200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Products_name</a:t>
              </a: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PH_price, Start-date, End-date)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606821" y="852244"/>
            <a:ext cx="4522653" cy="670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Tables Created</a:t>
            </a:r>
            <a:endParaRPr/>
          </a:p>
        </p:txBody>
      </p:sp>
      <p:grpSp>
        <p:nvGrpSpPr>
          <p:cNvPr id="147" name="Google Shape;147;p3"/>
          <p:cNvGrpSpPr/>
          <p:nvPr/>
        </p:nvGrpSpPr>
        <p:grpSpPr>
          <a:xfrm>
            <a:off x="4915596" y="1560214"/>
            <a:ext cx="3061412" cy="4050899"/>
            <a:chOff x="15820" y="10068"/>
            <a:chExt cx="4081883" cy="5401199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15820" y="10068"/>
              <a:ext cx="4081883" cy="5401199"/>
              <a:chOff x="15240" y="10160"/>
              <a:chExt cx="3932123" cy="5450565"/>
            </a:xfrm>
          </p:grpSpPr>
          <p:sp>
            <p:nvSpPr>
              <p:cNvPr id="149" name="Google Shape;149;p3"/>
              <p:cNvSpPr/>
              <p:nvPr/>
            </p:nvSpPr>
            <p:spPr>
              <a:xfrm>
                <a:off x="15240" y="248920"/>
                <a:ext cx="3932123" cy="5211805"/>
              </a:xfrm>
              <a:custGeom>
                <a:avLst/>
                <a:gdLst/>
                <a:ahLst/>
                <a:cxnLst/>
                <a:rect l="l" t="t" r="r" b="b"/>
                <a:pathLst>
                  <a:path w="3932123" h="5211805" extrusionOk="0">
                    <a:moveTo>
                      <a:pt x="3929583" y="645160"/>
                    </a:moveTo>
                    <a:cubicBezTo>
                      <a:pt x="3932123" y="488950"/>
                      <a:pt x="3910533" y="30480"/>
                      <a:pt x="3910533" y="30480"/>
                    </a:cubicBezTo>
                    <a:cubicBezTo>
                      <a:pt x="3910533" y="30480"/>
                      <a:pt x="3525723" y="40640"/>
                      <a:pt x="3024281" y="40640"/>
                    </a:cubicBezTo>
                    <a:cubicBezTo>
                      <a:pt x="2946233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4363445"/>
                      <a:pt x="21590" y="4555215"/>
                    </a:cubicBezTo>
                    <a:cubicBezTo>
                      <a:pt x="6350" y="4800325"/>
                      <a:pt x="0" y="5173705"/>
                      <a:pt x="0" y="5173705"/>
                    </a:cubicBezTo>
                    <a:cubicBezTo>
                      <a:pt x="204470" y="5204186"/>
                      <a:pt x="450850" y="5211805"/>
                      <a:pt x="657860" y="5209265"/>
                    </a:cubicBezTo>
                    <a:cubicBezTo>
                      <a:pt x="891540" y="5209265"/>
                      <a:pt x="2855697" y="5209265"/>
                      <a:pt x="2855697" y="5209265"/>
                    </a:cubicBezTo>
                    <a:lnTo>
                      <a:pt x="3890213" y="5195295"/>
                    </a:lnTo>
                    <a:cubicBezTo>
                      <a:pt x="3890213" y="5195295"/>
                      <a:pt x="3929583" y="4492986"/>
                      <a:pt x="3929583" y="4367255"/>
                    </a:cubicBezTo>
                    <a:cubicBezTo>
                      <a:pt x="3929583" y="4193265"/>
                      <a:pt x="3927043" y="803910"/>
                      <a:pt x="3929583" y="645160"/>
                    </a:cubicBezTo>
                    <a:close/>
                  </a:path>
                </a:pathLst>
              </a:custGeom>
              <a:solidFill>
                <a:srgbClr val="FFCC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FF63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1" name="Google Shape;151;p3"/>
            <p:cNvSpPr txBox="1"/>
            <p:nvPr/>
          </p:nvSpPr>
          <p:spPr>
            <a:xfrm>
              <a:off x="241492" y="1017849"/>
              <a:ext cx="3630600" cy="26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89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COMPLAINTS-ON-ORDERS</a:t>
              </a:r>
              <a:endParaRPr/>
            </a:p>
            <a:p>
              <a:pPr marL="0" marR="0" lvl="0" indent="0" algn="ctr" rtl="0">
                <a:lnSpc>
                  <a:spcPct val="131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8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38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Complaints_ID</a:t>
              </a:r>
              <a:r>
                <a:rPr lang="en-US" sz="238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Orders_ID, Products_name)</a:t>
              </a:r>
              <a:endParaRPr/>
            </a:p>
          </p:txBody>
        </p:sp>
      </p:grpSp>
      <p:grpSp>
        <p:nvGrpSpPr>
          <p:cNvPr id="152" name="Google Shape;152;p3"/>
          <p:cNvGrpSpPr/>
          <p:nvPr/>
        </p:nvGrpSpPr>
        <p:grpSpPr>
          <a:xfrm>
            <a:off x="3188792" y="6336148"/>
            <a:ext cx="3033336" cy="3516740"/>
            <a:chOff x="15211" y="9680"/>
            <a:chExt cx="4044448" cy="4688986"/>
          </a:xfrm>
        </p:grpSpPr>
        <p:grpSp>
          <p:nvGrpSpPr>
            <p:cNvPr id="153" name="Google Shape;153;p3"/>
            <p:cNvGrpSpPr/>
            <p:nvPr/>
          </p:nvGrpSpPr>
          <p:grpSpPr>
            <a:xfrm>
              <a:off x="15211" y="9680"/>
              <a:ext cx="4044448" cy="4688986"/>
              <a:chOff x="15240" y="10160"/>
              <a:chExt cx="4052222" cy="4921503"/>
            </a:xfrm>
          </p:grpSpPr>
          <p:sp>
            <p:nvSpPr>
              <p:cNvPr id="154" name="Google Shape;154;p3"/>
              <p:cNvSpPr/>
              <p:nvPr/>
            </p:nvSpPr>
            <p:spPr>
              <a:xfrm>
                <a:off x="15240" y="248920"/>
                <a:ext cx="4052222" cy="4682743"/>
              </a:xfrm>
              <a:custGeom>
                <a:avLst/>
                <a:gdLst/>
                <a:ahLst/>
                <a:cxnLst/>
                <a:rect l="l" t="t" r="r" b="b"/>
                <a:pathLst>
                  <a:path w="4052222" h="4682743" extrusionOk="0">
                    <a:moveTo>
                      <a:pt x="4049682" y="645160"/>
                    </a:moveTo>
                    <a:cubicBezTo>
                      <a:pt x="4052222" y="488950"/>
                      <a:pt x="4030632" y="30480"/>
                      <a:pt x="4030632" y="30480"/>
                    </a:cubicBezTo>
                    <a:cubicBezTo>
                      <a:pt x="4030632" y="30480"/>
                      <a:pt x="3645822" y="40640"/>
                      <a:pt x="3107854" y="40640"/>
                    </a:cubicBezTo>
                    <a:cubicBezTo>
                      <a:pt x="3018409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3834383"/>
                      <a:pt x="21590" y="4026153"/>
                    </a:cubicBezTo>
                    <a:cubicBezTo>
                      <a:pt x="6350" y="4271263"/>
                      <a:pt x="0" y="4644643"/>
                      <a:pt x="0" y="4644643"/>
                    </a:cubicBezTo>
                    <a:cubicBezTo>
                      <a:pt x="204470" y="4675123"/>
                      <a:pt x="450850" y="4682743"/>
                      <a:pt x="657860" y="4680203"/>
                    </a:cubicBezTo>
                    <a:cubicBezTo>
                      <a:pt x="891540" y="4680203"/>
                      <a:pt x="2914652" y="4680203"/>
                      <a:pt x="2914652" y="4680203"/>
                    </a:cubicBezTo>
                    <a:lnTo>
                      <a:pt x="4010312" y="4666233"/>
                    </a:lnTo>
                    <a:cubicBezTo>
                      <a:pt x="4010312" y="4666233"/>
                      <a:pt x="4049682" y="3963923"/>
                      <a:pt x="4049682" y="3838193"/>
                    </a:cubicBezTo>
                    <a:cubicBezTo>
                      <a:pt x="4049682" y="3664203"/>
                      <a:pt x="4047142" y="803910"/>
                      <a:pt x="4049682" y="645160"/>
                    </a:cubicBezTo>
                    <a:close/>
                  </a:path>
                </a:pathLst>
              </a:custGeom>
              <a:solidFill>
                <a:srgbClr val="FFF6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FFB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6" name="Google Shape;156;p3"/>
            <p:cNvSpPr txBox="1"/>
            <p:nvPr/>
          </p:nvSpPr>
          <p:spPr>
            <a:xfrm>
              <a:off x="313072" y="930549"/>
              <a:ext cx="3448800" cy="20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4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7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COMPLAINTS-ON-SHOPS</a:t>
              </a:r>
              <a:endParaRPr/>
            </a:p>
            <a:p>
              <a:pPr marL="0" marR="0" lvl="0" indent="0" algn="ctr" rtl="0">
                <a:lnSpc>
                  <a:spcPct val="13104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7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297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Complaints_ID</a:t>
              </a:r>
              <a:r>
                <a:rPr lang="en-US" sz="2297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Shops_name)</a:t>
              </a:r>
              <a:endParaRPr/>
            </a:p>
          </p:txBody>
        </p:sp>
      </p:grpSp>
      <p:grpSp>
        <p:nvGrpSpPr>
          <p:cNvPr id="157" name="Google Shape;157;p3"/>
          <p:cNvGrpSpPr/>
          <p:nvPr/>
        </p:nvGrpSpPr>
        <p:grpSpPr>
          <a:xfrm>
            <a:off x="14110208" y="2184757"/>
            <a:ext cx="3139990" cy="4452824"/>
            <a:chOff x="14563" y="9268"/>
            <a:chExt cx="4186653" cy="5937099"/>
          </a:xfrm>
        </p:grpSpPr>
        <p:grpSp>
          <p:nvGrpSpPr>
            <p:cNvPr id="158" name="Google Shape;158;p3"/>
            <p:cNvGrpSpPr/>
            <p:nvPr/>
          </p:nvGrpSpPr>
          <p:grpSpPr>
            <a:xfrm>
              <a:off x="14563" y="9268"/>
              <a:ext cx="4186653" cy="5937099"/>
              <a:chOff x="15240" y="10160"/>
              <a:chExt cx="4381283" cy="6508689"/>
            </a:xfrm>
          </p:grpSpPr>
          <p:sp>
            <p:nvSpPr>
              <p:cNvPr id="159" name="Google Shape;159;p3"/>
              <p:cNvSpPr/>
              <p:nvPr/>
            </p:nvSpPr>
            <p:spPr>
              <a:xfrm>
                <a:off x="15240" y="248920"/>
                <a:ext cx="4381283" cy="6269929"/>
              </a:xfrm>
              <a:custGeom>
                <a:avLst/>
                <a:gdLst/>
                <a:ahLst/>
                <a:cxnLst/>
                <a:rect l="l" t="t" r="r" b="b"/>
                <a:pathLst>
                  <a:path w="4381283" h="6269929" extrusionOk="0">
                    <a:moveTo>
                      <a:pt x="4378743" y="645160"/>
                    </a:moveTo>
                    <a:cubicBezTo>
                      <a:pt x="4381284" y="488950"/>
                      <a:pt x="4359693" y="30480"/>
                      <a:pt x="4359693" y="30480"/>
                    </a:cubicBezTo>
                    <a:cubicBezTo>
                      <a:pt x="4359693" y="30480"/>
                      <a:pt x="3974884" y="40640"/>
                      <a:pt x="3336837" y="40640"/>
                    </a:cubicBezTo>
                    <a:cubicBezTo>
                      <a:pt x="3216165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5421569"/>
                      <a:pt x="21590" y="5613339"/>
                    </a:cubicBezTo>
                    <a:cubicBezTo>
                      <a:pt x="6350" y="5858449"/>
                      <a:pt x="0" y="6231829"/>
                      <a:pt x="0" y="6231829"/>
                    </a:cubicBezTo>
                    <a:cubicBezTo>
                      <a:pt x="204470" y="6262310"/>
                      <a:pt x="450850" y="6269929"/>
                      <a:pt x="657860" y="6267389"/>
                    </a:cubicBezTo>
                    <a:cubicBezTo>
                      <a:pt x="891540" y="6267389"/>
                      <a:pt x="3076185" y="6267389"/>
                      <a:pt x="3076185" y="6267389"/>
                    </a:cubicBezTo>
                    <a:lnTo>
                      <a:pt x="4339373" y="6253420"/>
                    </a:lnTo>
                    <a:cubicBezTo>
                      <a:pt x="4339373" y="6253420"/>
                      <a:pt x="4378743" y="5551109"/>
                      <a:pt x="4378743" y="5425379"/>
                    </a:cubicBezTo>
                    <a:cubicBezTo>
                      <a:pt x="4378743" y="5251389"/>
                      <a:pt x="4376203" y="803910"/>
                      <a:pt x="4378743" y="645160"/>
                    </a:cubicBezTo>
                    <a:close/>
                  </a:path>
                </a:pathLst>
              </a:custGeom>
              <a:solidFill>
                <a:srgbClr val="D2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35A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1" name="Google Shape;161;p3"/>
            <p:cNvSpPr txBox="1"/>
            <p:nvPr/>
          </p:nvSpPr>
          <p:spPr>
            <a:xfrm>
              <a:off x="478871" y="934665"/>
              <a:ext cx="3296689" cy="33657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95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IN_SHOPSNAME_PRODUCTSNAME</a:t>
              </a:r>
              <a:endParaRPr/>
            </a:p>
            <a:p>
              <a:pPr marL="0" marR="0" lvl="0" indent="0" algn="ctr" rtl="0">
                <a:lnSpc>
                  <a:spcPct val="131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200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Shops_name</a:t>
              </a: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200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Products_name</a:t>
              </a: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Price-variation, Start-date, End-date)</a:t>
              </a:r>
              <a:endParaRPr/>
            </a:p>
          </p:txBody>
        </p:sp>
      </p:grpSp>
      <p:grpSp>
        <p:nvGrpSpPr>
          <p:cNvPr id="162" name="Google Shape;162;p3"/>
          <p:cNvGrpSpPr/>
          <p:nvPr/>
        </p:nvGrpSpPr>
        <p:grpSpPr>
          <a:xfrm rot="187196">
            <a:off x="1146259" y="1967004"/>
            <a:ext cx="3070874" cy="3994515"/>
            <a:chOff x="13843" y="8810"/>
            <a:chExt cx="4094499" cy="5326020"/>
          </a:xfrm>
        </p:grpSpPr>
        <p:grpSp>
          <p:nvGrpSpPr>
            <p:cNvPr id="163" name="Google Shape;163;p3"/>
            <p:cNvGrpSpPr/>
            <p:nvPr/>
          </p:nvGrpSpPr>
          <p:grpSpPr>
            <a:xfrm>
              <a:off x="13843" y="8810"/>
              <a:ext cx="4094499" cy="5326020"/>
              <a:chOff x="15240" y="10160"/>
              <a:chExt cx="4507598" cy="6142315"/>
            </a:xfrm>
          </p:grpSpPr>
          <p:sp>
            <p:nvSpPr>
              <p:cNvPr id="164" name="Google Shape;164;p3"/>
              <p:cNvSpPr/>
              <p:nvPr/>
            </p:nvSpPr>
            <p:spPr>
              <a:xfrm>
                <a:off x="15240" y="248920"/>
                <a:ext cx="4507598" cy="5903555"/>
              </a:xfrm>
              <a:custGeom>
                <a:avLst/>
                <a:gdLst/>
                <a:ahLst/>
                <a:cxnLst/>
                <a:rect l="l" t="t" r="r" b="b"/>
                <a:pathLst>
                  <a:path w="4507598" h="5903555" extrusionOk="0">
                    <a:moveTo>
                      <a:pt x="4505058" y="645160"/>
                    </a:moveTo>
                    <a:cubicBezTo>
                      <a:pt x="4507598" y="488950"/>
                      <a:pt x="4486008" y="30480"/>
                      <a:pt x="4486008" y="30480"/>
                    </a:cubicBezTo>
                    <a:cubicBezTo>
                      <a:pt x="4486008" y="30480"/>
                      <a:pt x="4101198" y="40640"/>
                      <a:pt x="3424735" y="40640"/>
                    </a:cubicBezTo>
                    <a:cubicBezTo>
                      <a:pt x="3292076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5055195"/>
                      <a:pt x="21590" y="5246965"/>
                    </a:cubicBezTo>
                    <a:cubicBezTo>
                      <a:pt x="6350" y="5492075"/>
                      <a:pt x="0" y="5865455"/>
                      <a:pt x="0" y="5865455"/>
                    </a:cubicBezTo>
                    <a:cubicBezTo>
                      <a:pt x="204470" y="5895935"/>
                      <a:pt x="450850" y="5903555"/>
                      <a:pt x="657860" y="5901015"/>
                    </a:cubicBezTo>
                    <a:cubicBezTo>
                      <a:pt x="891540" y="5901015"/>
                      <a:pt x="3138192" y="5901015"/>
                      <a:pt x="3138192" y="5901015"/>
                    </a:cubicBezTo>
                    <a:lnTo>
                      <a:pt x="4465688" y="5887045"/>
                    </a:lnTo>
                    <a:cubicBezTo>
                      <a:pt x="4465688" y="5887045"/>
                      <a:pt x="4505058" y="5184735"/>
                      <a:pt x="4505058" y="5059005"/>
                    </a:cubicBezTo>
                    <a:cubicBezTo>
                      <a:pt x="4505058" y="4885015"/>
                      <a:pt x="4502518" y="803910"/>
                      <a:pt x="4505058" y="645160"/>
                    </a:cubicBezTo>
                    <a:close/>
                  </a:path>
                </a:pathLst>
              </a:custGeom>
              <a:solidFill>
                <a:srgbClr val="CAF8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43C4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" name="Google Shape;166;p3"/>
            <p:cNvSpPr txBox="1"/>
            <p:nvPr/>
          </p:nvSpPr>
          <p:spPr>
            <a:xfrm>
              <a:off x="468247" y="887065"/>
              <a:ext cx="3223552" cy="28831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COMPLAINTS</a:t>
              </a:r>
              <a:endParaRPr/>
            </a:p>
            <a:p>
              <a:pPr marL="0" marR="0" lvl="0" indent="0" algn="ctr" rtl="0">
                <a:lnSpc>
                  <a:spcPct val="131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19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Complaints_ID</a:t>
              </a: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Employee_ID, Text, Status,Filed-date-time, Users_ID)</a:t>
              </a:r>
              <a:endParaRPr/>
            </a:p>
          </p:txBody>
        </p:sp>
      </p:grpSp>
      <p:grpSp>
        <p:nvGrpSpPr>
          <p:cNvPr id="167" name="Google Shape;167;p3"/>
          <p:cNvGrpSpPr/>
          <p:nvPr/>
        </p:nvGrpSpPr>
        <p:grpSpPr>
          <a:xfrm>
            <a:off x="11527888" y="6849269"/>
            <a:ext cx="3570641" cy="3197054"/>
            <a:chOff x="13828" y="8800"/>
            <a:chExt cx="4760855" cy="4262739"/>
          </a:xfrm>
        </p:grpSpPr>
        <p:grpSp>
          <p:nvGrpSpPr>
            <p:cNvPr id="168" name="Google Shape;168;p3"/>
            <p:cNvGrpSpPr/>
            <p:nvPr/>
          </p:nvGrpSpPr>
          <p:grpSpPr>
            <a:xfrm>
              <a:off x="13828" y="8800"/>
              <a:ext cx="4760855" cy="4262739"/>
              <a:chOff x="15240" y="10160"/>
              <a:chExt cx="5246977" cy="4921503"/>
            </a:xfrm>
          </p:grpSpPr>
          <p:sp>
            <p:nvSpPr>
              <p:cNvPr id="169" name="Google Shape;169;p3"/>
              <p:cNvSpPr/>
              <p:nvPr/>
            </p:nvSpPr>
            <p:spPr>
              <a:xfrm>
                <a:off x="15240" y="248920"/>
                <a:ext cx="5246977" cy="4682743"/>
              </a:xfrm>
              <a:custGeom>
                <a:avLst/>
                <a:gdLst/>
                <a:ahLst/>
                <a:cxnLst/>
                <a:rect l="l" t="t" r="r" b="b"/>
                <a:pathLst>
                  <a:path w="5246977" h="4682743" extrusionOk="0">
                    <a:moveTo>
                      <a:pt x="5244437" y="645160"/>
                    </a:moveTo>
                    <a:cubicBezTo>
                      <a:pt x="5246977" y="488950"/>
                      <a:pt x="5225387" y="30480"/>
                      <a:pt x="5225387" y="30480"/>
                    </a:cubicBezTo>
                    <a:cubicBezTo>
                      <a:pt x="5225387" y="30480"/>
                      <a:pt x="4840577" y="40640"/>
                      <a:pt x="3939243" y="40640"/>
                    </a:cubicBezTo>
                    <a:cubicBezTo>
                      <a:pt x="3736420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3834383"/>
                      <a:pt x="21590" y="4026153"/>
                    </a:cubicBezTo>
                    <a:cubicBezTo>
                      <a:pt x="6350" y="4271263"/>
                      <a:pt x="0" y="4644643"/>
                      <a:pt x="0" y="4644643"/>
                    </a:cubicBezTo>
                    <a:cubicBezTo>
                      <a:pt x="204470" y="4675123"/>
                      <a:pt x="450850" y="4682743"/>
                      <a:pt x="657860" y="4680203"/>
                    </a:cubicBezTo>
                    <a:cubicBezTo>
                      <a:pt x="891540" y="4680203"/>
                      <a:pt x="3501145" y="4680203"/>
                      <a:pt x="3501145" y="4680203"/>
                    </a:cubicBezTo>
                    <a:lnTo>
                      <a:pt x="5205067" y="4666233"/>
                    </a:lnTo>
                    <a:cubicBezTo>
                      <a:pt x="5205067" y="4666233"/>
                      <a:pt x="5244437" y="3963923"/>
                      <a:pt x="5244437" y="3838193"/>
                    </a:cubicBezTo>
                    <a:cubicBezTo>
                      <a:pt x="5244437" y="3664203"/>
                      <a:pt x="5241897" y="803910"/>
                      <a:pt x="5244437" y="645160"/>
                    </a:cubicBezTo>
                    <a:close/>
                  </a:path>
                </a:pathLst>
              </a:custGeom>
              <a:solidFill>
                <a:srgbClr val="FFF6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FFB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" name="Google Shape;171;p3"/>
            <p:cNvSpPr txBox="1"/>
            <p:nvPr/>
          </p:nvSpPr>
          <p:spPr>
            <a:xfrm>
              <a:off x="543979" y="886054"/>
              <a:ext cx="3744913" cy="18226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3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88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HANDLED</a:t>
              </a:r>
              <a:endParaRPr/>
            </a:p>
            <a:p>
              <a:pPr marL="0" marR="0" lvl="0" indent="0" algn="ctr" rtl="0">
                <a:lnSpc>
                  <a:spcPct val="13103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88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088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Employees_ID</a:t>
              </a:r>
              <a:r>
                <a:rPr lang="en-US" sz="2088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088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Complaints_ID</a:t>
              </a:r>
              <a:r>
                <a:rPr lang="en-US" sz="2088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Handled-date-time)</a:t>
              </a:r>
              <a:endParaRPr/>
            </a:p>
          </p:txBody>
        </p:sp>
      </p:grpSp>
      <p:grpSp>
        <p:nvGrpSpPr>
          <p:cNvPr id="172" name="Google Shape;172;p3"/>
          <p:cNvGrpSpPr/>
          <p:nvPr/>
        </p:nvGrpSpPr>
        <p:grpSpPr>
          <a:xfrm rot="187196">
            <a:off x="7609629" y="5714662"/>
            <a:ext cx="3070874" cy="4356466"/>
            <a:chOff x="13843" y="8810"/>
            <a:chExt cx="4094499" cy="5808621"/>
          </a:xfrm>
        </p:grpSpPr>
        <p:grpSp>
          <p:nvGrpSpPr>
            <p:cNvPr id="173" name="Google Shape;173;p3"/>
            <p:cNvGrpSpPr/>
            <p:nvPr/>
          </p:nvGrpSpPr>
          <p:grpSpPr>
            <a:xfrm>
              <a:off x="13843" y="8810"/>
              <a:ext cx="4094499" cy="5808621"/>
              <a:chOff x="15240" y="10160"/>
              <a:chExt cx="4507598" cy="6698881"/>
            </a:xfrm>
          </p:grpSpPr>
          <p:sp>
            <p:nvSpPr>
              <p:cNvPr id="174" name="Google Shape;174;p3"/>
              <p:cNvSpPr/>
              <p:nvPr/>
            </p:nvSpPr>
            <p:spPr>
              <a:xfrm>
                <a:off x="15240" y="248920"/>
                <a:ext cx="4507598" cy="6460121"/>
              </a:xfrm>
              <a:custGeom>
                <a:avLst/>
                <a:gdLst/>
                <a:ahLst/>
                <a:cxnLst/>
                <a:rect l="l" t="t" r="r" b="b"/>
                <a:pathLst>
                  <a:path w="4507598" h="6460121" extrusionOk="0">
                    <a:moveTo>
                      <a:pt x="4505058" y="645160"/>
                    </a:moveTo>
                    <a:cubicBezTo>
                      <a:pt x="4507598" y="488950"/>
                      <a:pt x="4486008" y="30480"/>
                      <a:pt x="4486008" y="30480"/>
                    </a:cubicBezTo>
                    <a:cubicBezTo>
                      <a:pt x="4486008" y="30480"/>
                      <a:pt x="4101198" y="40640"/>
                      <a:pt x="3424735" y="40640"/>
                    </a:cubicBezTo>
                    <a:cubicBezTo>
                      <a:pt x="3292076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5611761"/>
                      <a:pt x="21590" y="5803531"/>
                    </a:cubicBezTo>
                    <a:cubicBezTo>
                      <a:pt x="6350" y="6048641"/>
                      <a:pt x="0" y="6422021"/>
                      <a:pt x="0" y="6422021"/>
                    </a:cubicBezTo>
                    <a:cubicBezTo>
                      <a:pt x="204470" y="6452500"/>
                      <a:pt x="450850" y="6460121"/>
                      <a:pt x="657860" y="6457581"/>
                    </a:cubicBezTo>
                    <a:cubicBezTo>
                      <a:pt x="891540" y="6457581"/>
                      <a:pt x="3138192" y="6457581"/>
                      <a:pt x="3138192" y="6457581"/>
                    </a:cubicBezTo>
                    <a:lnTo>
                      <a:pt x="4465688" y="6443610"/>
                    </a:lnTo>
                    <a:cubicBezTo>
                      <a:pt x="4465688" y="6443610"/>
                      <a:pt x="4505058" y="5741300"/>
                      <a:pt x="4505058" y="5615570"/>
                    </a:cubicBezTo>
                    <a:cubicBezTo>
                      <a:pt x="4505058" y="5441580"/>
                      <a:pt x="4502518" y="803910"/>
                      <a:pt x="4505058" y="645160"/>
                    </a:cubicBezTo>
                    <a:close/>
                  </a:path>
                </a:pathLst>
              </a:custGeom>
              <a:solidFill>
                <a:srgbClr val="CAF8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43C4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" name="Google Shape;176;p3"/>
            <p:cNvSpPr txBox="1"/>
            <p:nvPr/>
          </p:nvSpPr>
          <p:spPr>
            <a:xfrm>
              <a:off x="468247" y="887065"/>
              <a:ext cx="3223552" cy="33657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1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FEEDBACK</a:t>
              </a:r>
              <a:endParaRPr/>
            </a:p>
            <a:p>
              <a:pPr marL="0" marR="0" lvl="0" indent="0" algn="ctr" rtl="0">
                <a:lnSpc>
                  <a:spcPct val="131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19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Users_ID</a:t>
              </a: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19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Shops_name</a:t>
              </a: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19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Products_name</a:t>
              </a: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199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Orders_ID</a:t>
              </a:r>
              <a:r>
                <a:rPr lang="en-US" sz="2199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Rating, Comment, Date-time)</a:t>
              </a:r>
              <a:endParaRPr/>
            </a:p>
          </p:txBody>
        </p:sp>
      </p:grpSp>
      <p:grpSp>
        <p:nvGrpSpPr>
          <p:cNvPr id="177" name="Google Shape;177;p3"/>
          <p:cNvGrpSpPr/>
          <p:nvPr/>
        </p:nvGrpSpPr>
        <p:grpSpPr>
          <a:xfrm>
            <a:off x="9482351" y="1883465"/>
            <a:ext cx="3078938" cy="3728924"/>
            <a:chOff x="14563" y="9268"/>
            <a:chExt cx="4105250" cy="4971899"/>
          </a:xfrm>
        </p:grpSpPr>
        <p:grpSp>
          <p:nvGrpSpPr>
            <p:cNvPr id="178" name="Google Shape;178;p3"/>
            <p:cNvGrpSpPr/>
            <p:nvPr/>
          </p:nvGrpSpPr>
          <p:grpSpPr>
            <a:xfrm>
              <a:off x="14563" y="9268"/>
              <a:ext cx="4105250" cy="4971899"/>
              <a:chOff x="15240" y="10160"/>
              <a:chExt cx="4296097" cy="5450565"/>
            </a:xfrm>
          </p:grpSpPr>
          <p:sp>
            <p:nvSpPr>
              <p:cNvPr id="179" name="Google Shape;179;p3"/>
              <p:cNvSpPr/>
              <p:nvPr/>
            </p:nvSpPr>
            <p:spPr>
              <a:xfrm>
                <a:off x="15240" y="248920"/>
                <a:ext cx="4296097" cy="5211805"/>
              </a:xfrm>
              <a:custGeom>
                <a:avLst/>
                <a:gdLst/>
                <a:ahLst/>
                <a:cxnLst/>
                <a:rect l="l" t="t" r="r" b="b"/>
                <a:pathLst>
                  <a:path w="4296097" h="5211805" extrusionOk="0">
                    <a:moveTo>
                      <a:pt x="4293558" y="645160"/>
                    </a:moveTo>
                    <a:cubicBezTo>
                      <a:pt x="4296098" y="488950"/>
                      <a:pt x="4274508" y="30480"/>
                      <a:pt x="4274508" y="30480"/>
                    </a:cubicBezTo>
                    <a:cubicBezTo>
                      <a:pt x="4274508" y="30480"/>
                      <a:pt x="3889698" y="40640"/>
                      <a:pt x="3277559" y="40640"/>
                    </a:cubicBezTo>
                    <a:cubicBezTo>
                      <a:pt x="3164971" y="40640"/>
                      <a:pt x="2401570" y="40640"/>
                      <a:pt x="2341880" y="40640"/>
                    </a:cubicBezTo>
                    <a:cubicBezTo>
                      <a:pt x="1906270" y="40640"/>
                      <a:pt x="1042670" y="38100"/>
                      <a:pt x="795020" y="33020"/>
                    </a:cubicBezTo>
                    <a:cubicBezTo>
                      <a:pt x="482600" y="20320"/>
                      <a:pt x="11430" y="0"/>
                      <a:pt x="10160" y="29210"/>
                    </a:cubicBezTo>
                    <a:cubicBezTo>
                      <a:pt x="8890" y="58420"/>
                      <a:pt x="21590" y="440690"/>
                      <a:pt x="21590" y="440690"/>
                    </a:cubicBezTo>
                    <a:cubicBezTo>
                      <a:pt x="21590" y="440690"/>
                      <a:pt x="21590" y="4363445"/>
                      <a:pt x="21590" y="4555215"/>
                    </a:cubicBezTo>
                    <a:cubicBezTo>
                      <a:pt x="6350" y="4800325"/>
                      <a:pt x="0" y="5173705"/>
                      <a:pt x="0" y="5173705"/>
                    </a:cubicBezTo>
                    <a:cubicBezTo>
                      <a:pt x="204470" y="5204186"/>
                      <a:pt x="450850" y="5211805"/>
                      <a:pt x="657860" y="5209265"/>
                    </a:cubicBezTo>
                    <a:cubicBezTo>
                      <a:pt x="891540" y="5209265"/>
                      <a:pt x="3034368" y="5209265"/>
                      <a:pt x="3034368" y="5209265"/>
                    </a:cubicBezTo>
                    <a:lnTo>
                      <a:pt x="4254188" y="5195295"/>
                    </a:lnTo>
                    <a:cubicBezTo>
                      <a:pt x="4254188" y="5195295"/>
                      <a:pt x="4293558" y="4492986"/>
                      <a:pt x="4293558" y="4367255"/>
                    </a:cubicBezTo>
                    <a:cubicBezTo>
                      <a:pt x="4293558" y="4193265"/>
                      <a:pt x="4291018" y="803910"/>
                      <a:pt x="4293558" y="645160"/>
                    </a:cubicBezTo>
                    <a:close/>
                  </a:path>
                </a:pathLst>
              </a:custGeom>
              <a:solidFill>
                <a:srgbClr val="D2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469900" y="10160"/>
                <a:ext cx="1583690" cy="554990"/>
              </a:xfrm>
              <a:custGeom>
                <a:avLst/>
                <a:gdLst/>
                <a:ahLst/>
                <a:cxnLst/>
                <a:rect l="l" t="t" r="r" b="b"/>
                <a:pathLst>
                  <a:path w="1583690" h="554990" extrusionOk="0">
                    <a:moveTo>
                      <a:pt x="27940" y="0"/>
                    </a:moveTo>
                    <a:cubicBezTo>
                      <a:pt x="27940" y="0"/>
                      <a:pt x="990600" y="95250"/>
                      <a:pt x="1109980" y="97790"/>
                    </a:cubicBezTo>
                    <a:lnTo>
                      <a:pt x="1558290" y="106680"/>
                    </a:lnTo>
                    <a:lnTo>
                      <a:pt x="1557020" y="199390"/>
                    </a:lnTo>
                    <a:cubicBezTo>
                      <a:pt x="1557020" y="199390"/>
                      <a:pt x="1583690" y="342900"/>
                      <a:pt x="1582420" y="402590"/>
                    </a:cubicBezTo>
                    <a:lnTo>
                      <a:pt x="1579880" y="554990"/>
                    </a:lnTo>
                    <a:cubicBezTo>
                      <a:pt x="1579880" y="554990"/>
                      <a:pt x="975360" y="504190"/>
                      <a:pt x="825500" y="497840"/>
                    </a:cubicBezTo>
                    <a:cubicBezTo>
                      <a:pt x="511810" y="482600"/>
                      <a:pt x="11430" y="414020"/>
                      <a:pt x="11430" y="414020"/>
                    </a:cubicBezTo>
                    <a:lnTo>
                      <a:pt x="0" y="261620"/>
                    </a:lnTo>
                    <a:lnTo>
                      <a:pt x="48260" y="135890"/>
                    </a:lnTo>
                    <a:lnTo>
                      <a:pt x="27940" y="0"/>
                    </a:lnTo>
                    <a:close/>
                  </a:path>
                </a:pathLst>
              </a:custGeom>
              <a:solidFill>
                <a:srgbClr val="35A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1" name="Google Shape;181;p3"/>
            <p:cNvSpPr txBox="1"/>
            <p:nvPr/>
          </p:nvSpPr>
          <p:spPr>
            <a:xfrm>
              <a:off x="469619" y="934665"/>
              <a:ext cx="3232997" cy="24005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95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IN_ORDERSID_</a:t>
              </a:r>
              <a:endParaRPr/>
            </a:p>
            <a:p>
              <a:pPr marL="0" marR="0" lvl="0" indent="0" algn="ctr" rtl="0">
                <a:lnSpc>
                  <a:spcPct val="13095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PRODUCTSNAME</a:t>
              </a:r>
              <a:endParaRPr/>
            </a:p>
            <a:p>
              <a:pPr marL="0" marR="0" lvl="0" indent="0" algn="ctr" rtl="0">
                <a:lnSpc>
                  <a:spcPct val="131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(</a:t>
              </a:r>
              <a:r>
                <a:rPr lang="en-US" sz="2200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Orders_ID</a:t>
              </a: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</a:t>
              </a:r>
              <a:r>
                <a:rPr lang="en-US" sz="2200" b="0" i="0" u="sng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Products_name</a:t>
              </a:r>
              <a:r>
                <a:rPr lang="en-US" sz="2200" b="0" i="0" u="none" strike="noStrike" cap="none">
                  <a:solidFill>
                    <a:srgbClr val="100F0D"/>
                  </a:solidFill>
                  <a:latin typeface="DM Sans"/>
                  <a:ea typeface="DM Sans"/>
                  <a:cs typeface="DM Sans"/>
                  <a:sym typeface="DM Sans"/>
                </a:rPr>
                <a:t>, Date-time)</a:t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"/>
          <p:cNvSpPr/>
          <p:nvPr/>
        </p:nvSpPr>
        <p:spPr>
          <a:xfrm>
            <a:off x="514950" y="863787"/>
            <a:ext cx="17258100" cy="7137208"/>
          </a:xfrm>
          <a:custGeom>
            <a:avLst/>
            <a:gdLst/>
            <a:ahLst/>
            <a:cxnLst/>
            <a:rect l="l" t="t" r="r" b="b"/>
            <a:pathLst>
              <a:path w="24871394" h="10285740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9980940"/>
                </a:lnTo>
                <a:cubicBezTo>
                  <a:pt x="0" y="10149850"/>
                  <a:pt x="135890" y="10285740"/>
                  <a:pt x="304800" y="10285740"/>
                </a:cubicBezTo>
                <a:lnTo>
                  <a:pt x="24566594" y="10285740"/>
                </a:lnTo>
                <a:cubicBezTo>
                  <a:pt x="24735504" y="10285740"/>
                  <a:pt x="24871394" y="10149850"/>
                  <a:pt x="24871394" y="9980940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4"/>
          <p:cNvGrpSpPr/>
          <p:nvPr/>
        </p:nvGrpSpPr>
        <p:grpSpPr>
          <a:xfrm>
            <a:off x="5495318" y="468729"/>
            <a:ext cx="7297363" cy="1143698"/>
            <a:chOff x="0" y="0"/>
            <a:chExt cx="9729819" cy="1524930"/>
          </a:xfrm>
        </p:grpSpPr>
        <p:sp>
          <p:nvSpPr>
            <p:cNvPr id="188" name="Google Shape;188;p4"/>
            <p:cNvSpPr/>
            <p:nvPr/>
          </p:nvSpPr>
          <p:spPr>
            <a:xfrm>
              <a:off x="0" y="0"/>
              <a:ext cx="9729819" cy="1524930"/>
            </a:xfrm>
            <a:custGeom>
              <a:avLst/>
              <a:gdLst/>
              <a:ahLst/>
              <a:cxnLst/>
              <a:rect l="l" t="t" r="r" b="b"/>
              <a:pathLst>
                <a:path w="30429693" h="4769170" extrusionOk="0">
                  <a:moveTo>
                    <a:pt x="29807393" y="4198940"/>
                  </a:moveTo>
                  <a:cubicBezTo>
                    <a:pt x="29807393" y="4192590"/>
                    <a:pt x="29808661" y="4187510"/>
                    <a:pt x="29808661" y="4179890"/>
                  </a:cubicBezTo>
                  <a:lnTo>
                    <a:pt x="29808661" y="490220"/>
                  </a:lnTo>
                  <a:cubicBezTo>
                    <a:pt x="29808661" y="220980"/>
                    <a:pt x="29599111" y="0"/>
                    <a:pt x="29342572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4179890"/>
                  </a:lnTo>
                  <a:cubicBezTo>
                    <a:pt x="0" y="4449130"/>
                    <a:pt x="209550" y="4670110"/>
                    <a:pt x="466090" y="4670110"/>
                  </a:cubicBezTo>
                  <a:lnTo>
                    <a:pt x="29341301" y="4670110"/>
                  </a:lnTo>
                  <a:cubicBezTo>
                    <a:pt x="29454332" y="4670110"/>
                    <a:pt x="29558472" y="4626930"/>
                    <a:pt x="29638482" y="4557080"/>
                  </a:cubicBezTo>
                  <a:cubicBezTo>
                    <a:pt x="29769290" y="4628200"/>
                    <a:pt x="30081711" y="4769170"/>
                    <a:pt x="30428422" y="4562160"/>
                  </a:cubicBezTo>
                  <a:cubicBezTo>
                    <a:pt x="30429693" y="4562160"/>
                    <a:pt x="30117272" y="4563430"/>
                    <a:pt x="29807393" y="4198940"/>
                  </a:cubicBezTo>
                  <a:lnTo>
                    <a:pt x="29807393" y="4198940"/>
                  </a:ln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 txBox="1"/>
            <p:nvPr/>
          </p:nvSpPr>
          <p:spPr>
            <a:xfrm>
              <a:off x="266940" y="322032"/>
              <a:ext cx="9012077" cy="9063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8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783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Queries</a:t>
              </a:r>
              <a:endParaRPr/>
            </a:p>
          </p:txBody>
        </p:sp>
      </p:grpSp>
      <p:grpSp>
        <p:nvGrpSpPr>
          <p:cNvPr id="190" name="Google Shape;190;p4"/>
          <p:cNvGrpSpPr/>
          <p:nvPr/>
        </p:nvGrpSpPr>
        <p:grpSpPr>
          <a:xfrm>
            <a:off x="1070807" y="1971145"/>
            <a:ext cx="5299540" cy="1904579"/>
            <a:chOff x="0" y="0"/>
            <a:chExt cx="6840765" cy="2429930"/>
          </a:xfrm>
        </p:grpSpPr>
        <p:sp>
          <p:nvSpPr>
            <p:cNvPr id="191" name="Google Shape;191;p4"/>
            <p:cNvSpPr/>
            <p:nvPr/>
          </p:nvSpPr>
          <p:spPr>
            <a:xfrm>
              <a:off x="0" y="0"/>
              <a:ext cx="6840765" cy="2429930"/>
            </a:xfrm>
            <a:custGeom>
              <a:avLst/>
              <a:gdLst/>
              <a:ahLst/>
              <a:cxnLst/>
              <a:rect l="l" t="t" r="r" b="b"/>
              <a:pathLst>
                <a:path w="31720135" h="11267411" extrusionOk="0">
                  <a:moveTo>
                    <a:pt x="31097835" y="10697180"/>
                  </a:moveTo>
                  <a:cubicBezTo>
                    <a:pt x="31097835" y="10690830"/>
                    <a:pt x="31099106" y="10685751"/>
                    <a:pt x="31099106" y="10678130"/>
                  </a:cubicBezTo>
                  <a:lnTo>
                    <a:pt x="31099106" y="490220"/>
                  </a:lnTo>
                  <a:cubicBezTo>
                    <a:pt x="31099106" y="220980"/>
                    <a:pt x="30889556" y="0"/>
                    <a:pt x="30633017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0678130"/>
                  </a:lnTo>
                  <a:cubicBezTo>
                    <a:pt x="0" y="10947371"/>
                    <a:pt x="209550" y="11168351"/>
                    <a:pt x="466090" y="11168351"/>
                  </a:cubicBezTo>
                  <a:lnTo>
                    <a:pt x="30631746" y="11168351"/>
                  </a:lnTo>
                  <a:cubicBezTo>
                    <a:pt x="30744775" y="11168351"/>
                    <a:pt x="30848917" y="11125171"/>
                    <a:pt x="30928925" y="11055321"/>
                  </a:cubicBezTo>
                  <a:cubicBezTo>
                    <a:pt x="31059735" y="11126441"/>
                    <a:pt x="31372156" y="11267411"/>
                    <a:pt x="31718867" y="11060401"/>
                  </a:cubicBezTo>
                  <a:cubicBezTo>
                    <a:pt x="31720135" y="11060401"/>
                    <a:pt x="31407717" y="11061671"/>
                    <a:pt x="31097835" y="10697180"/>
                  </a:cubicBezTo>
                  <a:lnTo>
                    <a:pt x="31097835" y="10697180"/>
                  </a:lnTo>
                  <a:close/>
                </a:path>
              </a:pathLst>
            </a:custGeom>
            <a:solidFill>
              <a:srgbClr val="FFB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 txBox="1"/>
            <p:nvPr/>
          </p:nvSpPr>
          <p:spPr>
            <a:xfrm>
              <a:off x="938951" y="198225"/>
              <a:ext cx="5491800" cy="20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71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Find the average price of “iPhone X</a:t>
              </a:r>
              <a:r>
                <a:rPr lang="en-US" sz="2171" b="1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S</a:t>
              </a:r>
              <a:r>
                <a:rPr lang="en-US" sz="2171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” on Sharkee from 1 August 2020 to 31 August 2020.</a:t>
              </a: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213890" y="139416"/>
              <a:ext cx="725073" cy="728323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 txBox="1"/>
            <p:nvPr/>
          </p:nvSpPr>
          <p:spPr>
            <a:xfrm>
              <a:off x="333322" y="156449"/>
              <a:ext cx="460026" cy="6371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69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1</a:t>
              </a:r>
              <a:endParaRPr/>
            </a:p>
          </p:txBody>
        </p:sp>
      </p:grpSp>
      <p:pic>
        <p:nvPicPr>
          <p:cNvPr id="195" name="Google Shape;19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763" y="4090053"/>
            <a:ext cx="11602474" cy="33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6b8ecf416_0_2"/>
          <p:cNvSpPr/>
          <p:nvPr/>
        </p:nvSpPr>
        <p:spPr>
          <a:xfrm>
            <a:off x="514950" y="939987"/>
            <a:ext cx="17285619" cy="7148589"/>
          </a:xfrm>
          <a:custGeom>
            <a:avLst/>
            <a:gdLst/>
            <a:ahLst/>
            <a:cxnLst/>
            <a:rect l="l" t="t" r="r" b="b"/>
            <a:pathLst>
              <a:path w="24871394" h="10285740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9980940"/>
                </a:lnTo>
                <a:cubicBezTo>
                  <a:pt x="0" y="10149850"/>
                  <a:pt x="135890" y="10285740"/>
                  <a:pt x="304800" y="10285740"/>
                </a:cubicBezTo>
                <a:lnTo>
                  <a:pt x="24566594" y="10285740"/>
                </a:lnTo>
                <a:cubicBezTo>
                  <a:pt x="24735504" y="10285740"/>
                  <a:pt x="24871394" y="10149850"/>
                  <a:pt x="24871394" y="9980940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ga6b8ecf416_0_2"/>
          <p:cNvGrpSpPr/>
          <p:nvPr/>
        </p:nvGrpSpPr>
        <p:grpSpPr>
          <a:xfrm>
            <a:off x="1118007" y="1530245"/>
            <a:ext cx="5283322" cy="1898750"/>
            <a:chOff x="0" y="0"/>
            <a:chExt cx="6819829" cy="2422493"/>
          </a:xfrm>
        </p:grpSpPr>
        <p:sp>
          <p:nvSpPr>
            <p:cNvPr id="202" name="Google Shape;202;ga6b8ecf416_0_2"/>
            <p:cNvSpPr/>
            <p:nvPr/>
          </p:nvSpPr>
          <p:spPr>
            <a:xfrm>
              <a:off x="0" y="0"/>
              <a:ext cx="6819829" cy="2422493"/>
            </a:xfrm>
            <a:custGeom>
              <a:avLst/>
              <a:gdLst/>
              <a:ahLst/>
              <a:cxnLst/>
              <a:rect l="l" t="t" r="r" b="b"/>
              <a:pathLst>
                <a:path w="31720135" h="11267411" extrusionOk="0">
                  <a:moveTo>
                    <a:pt x="31097835" y="10697180"/>
                  </a:moveTo>
                  <a:cubicBezTo>
                    <a:pt x="31097835" y="10690830"/>
                    <a:pt x="31099106" y="10685751"/>
                    <a:pt x="31099106" y="10678130"/>
                  </a:cubicBezTo>
                  <a:lnTo>
                    <a:pt x="31099106" y="490220"/>
                  </a:lnTo>
                  <a:cubicBezTo>
                    <a:pt x="31099106" y="220980"/>
                    <a:pt x="30889556" y="0"/>
                    <a:pt x="30633017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0678130"/>
                  </a:lnTo>
                  <a:cubicBezTo>
                    <a:pt x="0" y="10947371"/>
                    <a:pt x="209550" y="11168351"/>
                    <a:pt x="466090" y="11168351"/>
                  </a:cubicBezTo>
                  <a:lnTo>
                    <a:pt x="30631746" y="11168351"/>
                  </a:lnTo>
                  <a:cubicBezTo>
                    <a:pt x="30744775" y="11168351"/>
                    <a:pt x="30848917" y="11125171"/>
                    <a:pt x="30928925" y="11055321"/>
                  </a:cubicBezTo>
                  <a:cubicBezTo>
                    <a:pt x="31059735" y="11126441"/>
                    <a:pt x="31372156" y="11267411"/>
                    <a:pt x="31718867" y="11060401"/>
                  </a:cubicBezTo>
                  <a:cubicBezTo>
                    <a:pt x="31720135" y="11060401"/>
                    <a:pt x="31407717" y="11061671"/>
                    <a:pt x="31097835" y="10697180"/>
                  </a:cubicBezTo>
                  <a:lnTo>
                    <a:pt x="31097835" y="10697180"/>
                  </a:lnTo>
                  <a:close/>
                </a:path>
              </a:pathLst>
            </a:custGeom>
            <a:solidFill>
              <a:srgbClr val="FFB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ga6b8ecf416_0_2"/>
            <p:cNvSpPr txBox="1"/>
            <p:nvPr/>
          </p:nvSpPr>
          <p:spPr>
            <a:xfrm>
              <a:off x="938951" y="198225"/>
              <a:ext cx="5491800" cy="20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4002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71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Find the average price of “iPhone X</a:t>
              </a:r>
              <a:r>
                <a:rPr lang="en-US" sz="2171" b="1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S</a:t>
              </a:r>
              <a:r>
                <a:rPr lang="en-US" sz="2171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” on Sharkee from 1 August 2020 to 31 August 2020.</a:t>
              </a:r>
              <a:endParaRPr/>
            </a:p>
          </p:txBody>
        </p:sp>
        <p:sp>
          <p:nvSpPr>
            <p:cNvPr id="204" name="Google Shape;204;ga6b8ecf416_0_2"/>
            <p:cNvSpPr/>
            <p:nvPr/>
          </p:nvSpPr>
          <p:spPr>
            <a:xfrm>
              <a:off x="213890" y="139416"/>
              <a:ext cx="726991" cy="73025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ga6b8ecf416_0_2"/>
            <p:cNvSpPr txBox="1"/>
            <p:nvPr/>
          </p:nvSpPr>
          <p:spPr>
            <a:xfrm>
              <a:off x="333322" y="156449"/>
              <a:ext cx="459900" cy="63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69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1</a:t>
              </a:r>
              <a:endParaRPr/>
            </a:p>
          </p:txBody>
        </p:sp>
      </p:grpSp>
      <p:pic>
        <p:nvPicPr>
          <p:cNvPr id="206" name="Google Shape;206;ga6b8ecf416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400" y="5028399"/>
            <a:ext cx="9738800" cy="114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a6b8ecf416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6250" y="5031323"/>
            <a:ext cx="2891875" cy="986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a6b8ecf416_0_2"/>
          <p:cNvSpPr txBox="1"/>
          <p:nvPr/>
        </p:nvSpPr>
        <p:spPr>
          <a:xfrm>
            <a:off x="5357825" y="4117950"/>
            <a:ext cx="12930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Table</a:t>
            </a:r>
            <a:endParaRPr sz="3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a6b8ecf416_0_2"/>
          <p:cNvSpPr txBox="1"/>
          <p:nvPr/>
        </p:nvSpPr>
        <p:spPr>
          <a:xfrm>
            <a:off x="12653450" y="4022725"/>
            <a:ext cx="1768500" cy="7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Results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"/>
          <p:cNvSpPr/>
          <p:nvPr/>
        </p:nvSpPr>
        <p:spPr>
          <a:xfrm>
            <a:off x="514950" y="482787"/>
            <a:ext cx="17258100" cy="7942272"/>
          </a:xfrm>
          <a:custGeom>
            <a:avLst/>
            <a:gdLst/>
            <a:ahLst/>
            <a:cxnLst/>
            <a:rect l="l" t="t" r="r" b="b"/>
            <a:pathLst>
              <a:path w="24871394" h="11445952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11141152"/>
                </a:lnTo>
                <a:cubicBezTo>
                  <a:pt x="0" y="11310062"/>
                  <a:pt x="135890" y="11445952"/>
                  <a:pt x="304800" y="11445952"/>
                </a:cubicBezTo>
                <a:lnTo>
                  <a:pt x="24566594" y="11445952"/>
                </a:lnTo>
                <a:cubicBezTo>
                  <a:pt x="24735504" y="11445952"/>
                  <a:pt x="24871394" y="11310062"/>
                  <a:pt x="24871394" y="11141152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5"/>
          <p:cNvGrpSpPr/>
          <p:nvPr/>
        </p:nvGrpSpPr>
        <p:grpSpPr>
          <a:xfrm>
            <a:off x="1224895" y="701168"/>
            <a:ext cx="5617264" cy="2132446"/>
            <a:chOff x="0" y="0"/>
            <a:chExt cx="7269657" cy="2582279"/>
          </a:xfrm>
        </p:grpSpPr>
        <p:sp>
          <p:nvSpPr>
            <p:cNvPr id="216" name="Google Shape;216;p5"/>
            <p:cNvSpPr/>
            <p:nvPr/>
          </p:nvSpPr>
          <p:spPr>
            <a:xfrm>
              <a:off x="0" y="0"/>
              <a:ext cx="7269657" cy="2582279"/>
            </a:xfrm>
            <a:custGeom>
              <a:avLst/>
              <a:gdLst/>
              <a:ahLst/>
              <a:cxnLst/>
              <a:rect l="l" t="t" r="r" b="b"/>
              <a:pathLst>
                <a:path w="31720135" h="11267411" extrusionOk="0">
                  <a:moveTo>
                    <a:pt x="31097835" y="10697180"/>
                  </a:moveTo>
                  <a:cubicBezTo>
                    <a:pt x="31097835" y="10690830"/>
                    <a:pt x="31099106" y="10685751"/>
                    <a:pt x="31099106" y="10678130"/>
                  </a:cubicBezTo>
                  <a:lnTo>
                    <a:pt x="31099106" y="490220"/>
                  </a:lnTo>
                  <a:cubicBezTo>
                    <a:pt x="31099106" y="220980"/>
                    <a:pt x="30889556" y="0"/>
                    <a:pt x="30633017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0678130"/>
                  </a:lnTo>
                  <a:cubicBezTo>
                    <a:pt x="0" y="10947371"/>
                    <a:pt x="209550" y="11168351"/>
                    <a:pt x="466090" y="11168351"/>
                  </a:cubicBezTo>
                  <a:lnTo>
                    <a:pt x="30631746" y="11168351"/>
                  </a:lnTo>
                  <a:cubicBezTo>
                    <a:pt x="30744775" y="11168351"/>
                    <a:pt x="30848917" y="11125171"/>
                    <a:pt x="30928925" y="11055321"/>
                  </a:cubicBezTo>
                  <a:cubicBezTo>
                    <a:pt x="31059735" y="11126441"/>
                    <a:pt x="31372156" y="11267411"/>
                    <a:pt x="31718867" y="11060401"/>
                  </a:cubicBezTo>
                  <a:cubicBezTo>
                    <a:pt x="31720135" y="11060401"/>
                    <a:pt x="31407717" y="11061671"/>
                    <a:pt x="31097835" y="10697180"/>
                  </a:cubicBezTo>
                  <a:lnTo>
                    <a:pt x="31097835" y="10697180"/>
                  </a:lnTo>
                  <a:close/>
                </a:path>
              </a:pathLst>
            </a:custGeom>
            <a:solidFill>
              <a:srgbClr val="FF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 txBox="1"/>
            <p:nvPr/>
          </p:nvSpPr>
          <p:spPr>
            <a:xfrm>
              <a:off x="1137849" y="253419"/>
              <a:ext cx="5836064" cy="2157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9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8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Find products that received at least 100 ratings of “5” in August 2020, and order them by their average ratings.</a:t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227300" y="148157"/>
              <a:ext cx="770532" cy="77398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 txBox="1"/>
            <p:nvPr/>
          </p:nvSpPr>
          <p:spPr>
            <a:xfrm>
              <a:off x="354220" y="169841"/>
              <a:ext cx="488868" cy="673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49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2</a:t>
              </a:r>
              <a:endParaRPr/>
            </a:p>
          </p:txBody>
        </p:sp>
      </p:grpSp>
      <p:sp>
        <p:nvSpPr>
          <p:cNvPr id="220" name="Google Shape;220;p5"/>
          <p:cNvSpPr txBox="1"/>
          <p:nvPr/>
        </p:nvSpPr>
        <p:spPr>
          <a:xfrm>
            <a:off x="7323310" y="990600"/>
            <a:ext cx="10449740" cy="1253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Sanchez"/>
                <a:ea typeface="Sanchez"/>
                <a:cs typeface="Sanchez"/>
                <a:sym typeface="Sanchez"/>
              </a:rPr>
              <a:t>Assume that the total number of products is calculated from all the shops in Sharkee (Search product, search will comeback with the products from all the shops)</a:t>
            </a:r>
            <a:endParaRPr/>
          </a:p>
        </p:txBody>
      </p:sp>
      <p:pic>
        <p:nvPicPr>
          <p:cNvPr id="221" name="Google Shape;22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935089"/>
            <a:ext cx="8710600" cy="5332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6b8ecf416_0_38"/>
          <p:cNvSpPr/>
          <p:nvPr/>
        </p:nvSpPr>
        <p:spPr>
          <a:xfrm>
            <a:off x="514950" y="482787"/>
            <a:ext cx="17285619" cy="7954937"/>
          </a:xfrm>
          <a:custGeom>
            <a:avLst/>
            <a:gdLst/>
            <a:ahLst/>
            <a:cxnLst/>
            <a:rect l="l" t="t" r="r" b="b"/>
            <a:pathLst>
              <a:path w="24871394" h="11445952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11141152"/>
                </a:lnTo>
                <a:cubicBezTo>
                  <a:pt x="0" y="11310062"/>
                  <a:pt x="135890" y="11445952"/>
                  <a:pt x="304800" y="11445952"/>
                </a:cubicBezTo>
                <a:lnTo>
                  <a:pt x="24566594" y="11445952"/>
                </a:lnTo>
                <a:cubicBezTo>
                  <a:pt x="24735504" y="11445952"/>
                  <a:pt x="24871394" y="11310062"/>
                  <a:pt x="24871394" y="11141152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7" name="Google Shape;227;ga6b8ecf416_0_38"/>
          <p:cNvGrpSpPr/>
          <p:nvPr/>
        </p:nvGrpSpPr>
        <p:grpSpPr>
          <a:xfrm>
            <a:off x="1224895" y="701168"/>
            <a:ext cx="5637334" cy="2140064"/>
            <a:chOff x="0" y="0"/>
            <a:chExt cx="7295631" cy="2591505"/>
          </a:xfrm>
        </p:grpSpPr>
        <p:sp>
          <p:nvSpPr>
            <p:cNvPr id="228" name="Google Shape;228;ga6b8ecf416_0_38"/>
            <p:cNvSpPr/>
            <p:nvPr/>
          </p:nvSpPr>
          <p:spPr>
            <a:xfrm>
              <a:off x="0" y="0"/>
              <a:ext cx="7295631" cy="2591505"/>
            </a:xfrm>
            <a:custGeom>
              <a:avLst/>
              <a:gdLst/>
              <a:ahLst/>
              <a:cxnLst/>
              <a:rect l="l" t="t" r="r" b="b"/>
              <a:pathLst>
                <a:path w="31720135" h="11267411" extrusionOk="0">
                  <a:moveTo>
                    <a:pt x="31097835" y="10697180"/>
                  </a:moveTo>
                  <a:cubicBezTo>
                    <a:pt x="31097835" y="10690830"/>
                    <a:pt x="31099106" y="10685751"/>
                    <a:pt x="31099106" y="10678130"/>
                  </a:cubicBezTo>
                  <a:lnTo>
                    <a:pt x="31099106" y="490220"/>
                  </a:lnTo>
                  <a:cubicBezTo>
                    <a:pt x="31099106" y="220980"/>
                    <a:pt x="30889556" y="0"/>
                    <a:pt x="30633017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0678130"/>
                  </a:lnTo>
                  <a:cubicBezTo>
                    <a:pt x="0" y="10947371"/>
                    <a:pt x="209550" y="11168351"/>
                    <a:pt x="466090" y="11168351"/>
                  </a:cubicBezTo>
                  <a:lnTo>
                    <a:pt x="30631746" y="11168351"/>
                  </a:lnTo>
                  <a:cubicBezTo>
                    <a:pt x="30744775" y="11168351"/>
                    <a:pt x="30848917" y="11125171"/>
                    <a:pt x="30928925" y="11055321"/>
                  </a:cubicBezTo>
                  <a:cubicBezTo>
                    <a:pt x="31059735" y="11126441"/>
                    <a:pt x="31372156" y="11267411"/>
                    <a:pt x="31718867" y="11060401"/>
                  </a:cubicBezTo>
                  <a:cubicBezTo>
                    <a:pt x="31720135" y="11060401"/>
                    <a:pt x="31407717" y="11061671"/>
                    <a:pt x="31097835" y="10697180"/>
                  </a:cubicBezTo>
                  <a:lnTo>
                    <a:pt x="31097835" y="10697180"/>
                  </a:lnTo>
                  <a:close/>
                </a:path>
              </a:pathLst>
            </a:custGeom>
            <a:solidFill>
              <a:srgbClr val="FF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ga6b8ecf416_0_38"/>
            <p:cNvSpPr txBox="1"/>
            <p:nvPr/>
          </p:nvSpPr>
          <p:spPr>
            <a:xfrm>
              <a:off x="1137849" y="253419"/>
              <a:ext cx="5836200" cy="21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3999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8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Find products that received at least 100 ratings of “5” in August 2020, and order them by their average ratings.</a:t>
              </a:r>
              <a:endParaRPr/>
            </a:p>
          </p:txBody>
        </p:sp>
        <p:sp>
          <p:nvSpPr>
            <p:cNvPr id="230" name="Google Shape;230;ga6b8ecf416_0_38"/>
            <p:cNvSpPr/>
            <p:nvPr/>
          </p:nvSpPr>
          <p:spPr>
            <a:xfrm>
              <a:off x="227300" y="148157"/>
              <a:ext cx="774404" cy="77787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ga6b8ecf416_0_38"/>
            <p:cNvSpPr txBox="1"/>
            <p:nvPr/>
          </p:nvSpPr>
          <p:spPr>
            <a:xfrm>
              <a:off x="354220" y="169841"/>
              <a:ext cx="489000" cy="6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49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2</a:t>
              </a:r>
              <a:endParaRPr/>
            </a:p>
          </p:txBody>
        </p:sp>
      </p:grpSp>
      <p:sp>
        <p:nvSpPr>
          <p:cNvPr id="232" name="Google Shape;232;ga6b8ecf416_0_38"/>
          <p:cNvSpPr txBox="1"/>
          <p:nvPr/>
        </p:nvSpPr>
        <p:spPr>
          <a:xfrm>
            <a:off x="7323310" y="990600"/>
            <a:ext cx="10449600" cy="12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Sanchez"/>
                <a:ea typeface="Sanchez"/>
                <a:cs typeface="Sanchez"/>
                <a:sym typeface="Sanchez"/>
              </a:rPr>
              <a:t>Assume that the total number of products is calculated from all the shops in Sharkee (Search product, search will comeback with the products from all the shops)</a:t>
            </a:r>
            <a:endParaRPr/>
          </a:p>
        </p:txBody>
      </p:sp>
      <p:pic>
        <p:nvPicPr>
          <p:cNvPr id="233" name="Google Shape;233;ga6b8ecf416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8975" y="6969926"/>
            <a:ext cx="4481725" cy="72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a6b8ecf41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4400" y="6392175"/>
            <a:ext cx="8613000" cy="931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a6b8ecf416_0_38"/>
          <p:cNvSpPr txBox="1"/>
          <p:nvPr/>
        </p:nvSpPr>
        <p:spPr>
          <a:xfrm>
            <a:off x="2121725" y="4522000"/>
            <a:ext cx="535800" cy="25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a6b8ecf416_0_38"/>
          <p:cNvSpPr txBox="1"/>
          <p:nvPr/>
        </p:nvSpPr>
        <p:spPr>
          <a:xfrm>
            <a:off x="3543600" y="4701950"/>
            <a:ext cx="2361600" cy="14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98 more 5s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a6b8ecf416_0_38"/>
          <p:cNvSpPr/>
          <p:nvPr/>
        </p:nvSpPr>
        <p:spPr>
          <a:xfrm rot="9366377">
            <a:off x="2464728" y="5164778"/>
            <a:ext cx="964346" cy="38587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a6b8ecf416_0_38"/>
          <p:cNvSpPr txBox="1"/>
          <p:nvPr/>
        </p:nvSpPr>
        <p:spPr>
          <a:xfrm>
            <a:off x="1743125" y="3794800"/>
            <a:ext cx="1293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Table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ga6b8ecf416_0_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53773" y="5050400"/>
            <a:ext cx="3769352" cy="7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a6b8ecf416_0_38"/>
          <p:cNvSpPr txBox="1"/>
          <p:nvPr/>
        </p:nvSpPr>
        <p:spPr>
          <a:xfrm>
            <a:off x="13557650" y="4096650"/>
            <a:ext cx="23616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Calculation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ga6b8ecf416_0_38"/>
          <p:cNvSpPr txBox="1"/>
          <p:nvPr/>
        </p:nvSpPr>
        <p:spPr>
          <a:xfrm>
            <a:off x="13954125" y="6096550"/>
            <a:ext cx="15621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Results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6"/>
          <p:cNvSpPr/>
          <p:nvPr/>
        </p:nvSpPr>
        <p:spPr>
          <a:xfrm>
            <a:off x="514950" y="482787"/>
            <a:ext cx="17258100" cy="7945567"/>
          </a:xfrm>
          <a:custGeom>
            <a:avLst/>
            <a:gdLst/>
            <a:ahLst/>
            <a:cxnLst/>
            <a:rect l="l" t="t" r="r" b="b"/>
            <a:pathLst>
              <a:path w="24871394" h="11450700" extrusionOk="0">
                <a:moveTo>
                  <a:pt x="24566594" y="0"/>
                </a:moveTo>
                <a:lnTo>
                  <a:pt x="304800" y="0"/>
                </a:lnTo>
                <a:cubicBezTo>
                  <a:pt x="135890" y="0"/>
                  <a:pt x="0" y="135890"/>
                  <a:pt x="0" y="304800"/>
                </a:cubicBezTo>
                <a:lnTo>
                  <a:pt x="0" y="11145900"/>
                </a:lnTo>
                <a:cubicBezTo>
                  <a:pt x="0" y="11314810"/>
                  <a:pt x="135890" y="11450700"/>
                  <a:pt x="304800" y="11450700"/>
                </a:cubicBezTo>
                <a:lnTo>
                  <a:pt x="24566594" y="11450700"/>
                </a:lnTo>
                <a:cubicBezTo>
                  <a:pt x="24735504" y="11450700"/>
                  <a:pt x="24871394" y="11314810"/>
                  <a:pt x="24871394" y="11145900"/>
                </a:cubicBezTo>
                <a:lnTo>
                  <a:pt x="24871394" y="304800"/>
                </a:lnTo>
                <a:cubicBezTo>
                  <a:pt x="24871394" y="135890"/>
                  <a:pt x="24735504" y="0"/>
                  <a:pt x="24566594" y="0"/>
                </a:cubicBezTo>
                <a:close/>
              </a:path>
            </a:pathLst>
          </a:custGeom>
          <a:solidFill>
            <a:srgbClr val="ED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6"/>
          <p:cNvGrpSpPr/>
          <p:nvPr/>
        </p:nvGrpSpPr>
        <p:grpSpPr>
          <a:xfrm>
            <a:off x="925562" y="681242"/>
            <a:ext cx="5326874" cy="2907523"/>
            <a:chOff x="0" y="0"/>
            <a:chExt cx="6630413" cy="3495460"/>
          </a:xfrm>
        </p:grpSpPr>
        <p:sp>
          <p:nvSpPr>
            <p:cNvPr id="248" name="Google Shape;248;p6"/>
            <p:cNvSpPr/>
            <p:nvPr/>
          </p:nvSpPr>
          <p:spPr>
            <a:xfrm>
              <a:off x="0" y="0"/>
              <a:ext cx="6630413" cy="3495460"/>
            </a:xfrm>
            <a:custGeom>
              <a:avLst/>
              <a:gdLst/>
              <a:ahLst/>
              <a:cxnLst/>
              <a:rect l="l" t="t" r="r" b="b"/>
              <a:pathLst>
                <a:path w="30429693" h="16042106" extrusionOk="0">
                  <a:moveTo>
                    <a:pt x="29807393" y="15471876"/>
                  </a:moveTo>
                  <a:cubicBezTo>
                    <a:pt x="29807393" y="15465526"/>
                    <a:pt x="29808661" y="15460445"/>
                    <a:pt x="29808661" y="15452826"/>
                  </a:cubicBezTo>
                  <a:lnTo>
                    <a:pt x="29808661" y="490220"/>
                  </a:lnTo>
                  <a:cubicBezTo>
                    <a:pt x="29808661" y="220980"/>
                    <a:pt x="29599111" y="0"/>
                    <a:pt x="29342572" y="0"/>
                  </a:cubicBezTo>
                  <a:lnTo>
                    <a:pt x="467360" y="0"/>
                  </a:lnTo>
                  <a:cubicBezTo>
                    <a:pt x="210820" y="0"/>
                    <a:pt x="0" y="220980"/>
                    <a:pt x="0" y="490220"/>
                  </a:cubicBezTo>
                  <a:lnTo>
                    <a:pt x="0" y="15452826"/>
                  </a:lnTo>
                  <a:cubicBezTo>
                    <a:pt x="0" y="15722065"/>
                    <a:pt x="209550" y="15943045"/>
                    <a:pt x="466090" y="15943045"/>
                  </a:cubicBezTo>
                  <a:lnTo>
                    <a:pt x="29341301" y="15943045"/>
                  </a:lnTo>
                  <a:cubicBezTo>
                    <a:pt x="29454332" y="15943045"/>
                    <a:pt x="29558472" y="15899865"/>
                    <a:pt x="29638482" y="15830015"/>
                  </a:cubicBezTo>
                  <a:cubicBezTo>
                    <a:pt x="29769290" y="15901135"/>
                    <a:pt x="30081711" y="16042106"/>
                    <a:pt x="30428422" y="15835095"/>
                  </a:cubicBezTo>
                  <a:cubicBezTo>
                    <a:pt x="30429693" y="15835095"/>
                    <a:pt x="30117272" y="15836365"/>
                    <a:pt x="29807393" y="15471876"/>
                  </a:cubicBezTo>
                  <a:lnTo>
                    <a:pt x="29807393" y="15471876"/>
                  </a:lnTo>
                  <a:close/>
                </a:path>
              </a:pathLst>
            </a:custGeom>
            <a:solidFill>
              <a:srgbClr val="35A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6"/>
            <p:cNvSpPr txBox="1"/>
            <p:nvPr/>
          </p:nvSpPr>
          <p:spPr>
            <a:xfrm>
              <a:off x="1081804" y="238591"/>
              <a:ext cx="5073993" cy="30944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4" b="1" i="0" u="none" strike="noStrike" cap="non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For all products purchased in June 2020 that have been delivered, find the average time from the ordering date to the delivery date.</a:t>
              </a: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216104" y="140860"/>
              <a:ext cx="732580" cy="735864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 txBox="1"/>
            <p:nvPr/>
          </p:nvSpPr>
          <p:spPr>
            <a:xfrm>
              <a:off x="336773" y="158661"/>
              <a:ext cx="464789" cy="6431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99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3</a:t>
              </a:r>
              <a:endParaRPr/>
            </a:p>
          </p:txBody>
        </p:sp>
      </p:grpSp>
      <p:pic>
        <p:nvPicPr>
          <p:cNvPr id="252" name="Google Shape;252;p6"/>
          <p:cNvPicPr preferRelativeResize="0"/>
          <p:nvPr/>
        </p:nvPicPr>
        <p:blipFill rotWithShape="1">
          <a:blip r:embed="rId3">
            <a:alphaModFix/>
          </a:blip>
          <a:srcRect l="21244" t="57864" r="64441" b="37435"/>
          <a:stretch/>
        </p:blipFill>
        <p:spPr>
          <a:xfrm>
            <a:off x="11939455" y="8719574"/>
            <a:ext cx="5833595" cy="1077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6"/>
          <p:cNvPicPr preferRelativeResize="0"/>
          <p:nvPr/>
        </p:nvPicPr>
        <p:blipFill rotWithShape="1">
          <a:blip r:embed="rId4">
            <a:alphaModFix/>
          </a:blip>
          <a:srcRect l="23308" t="25602" r="22477" b="52620"/>
          <a:stretch/>
        </p:blipFill>
        <p:spPr>
          <a:xfrm>
            <a:off x="1570650" y="3876748"/>
            <a:ext cx="15146700" cy="3422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683</Words>
  <Application>Microsoft Office PowerPoint</Application>
  <PresentationFormat>Custom</PresentationFormat>
  <Paragraphs>83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Sanchez</vt:lpstr>
      <vt:lpstr>Arial</vt:lpstr>
      <vt:lpstr>Calibri</vt:lpstr>
      <vt:lpstr>DM Sans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Joceline</dc:creator>
  <cp:lastModifiedBy>Lee Cheng Han</cp:lastModifiedBy>
  <cp:revision>1</cp:revision>
  <dcterms:created xsi:type="dcterms:W3CDTF">2006-08-16T00:00:00Z</dcterms:created>
  <dcterms:modified xsi:type="dcterms:W3CDTF">2021-08-27T00:41:28Z</dcterms:modified>
</cp:coreProperties>
</file>